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753600" cy="7315200"/>
  <p:notesSz cx="6858000" cy="9144000"/>
  <p:embeddedFontLst>
    <p:embeddedFont>
      <p:font typeface="Abril Fatface" panose="020B0604020202020204" charset="-94"/>
      <p:regular r:id="rId26"/>
    </p:embeddedFont>
    <p:embeddedFont>
      <p:font typeface="Antonio Bold" panose="020B0604020202020204" charset="-94"/>
      <p:regular r:id="rId27"/>
    </p:embeddedFont>
    <p:embeddedFont>
      <p:font typeface="Arimo" panose="020B0604020202020204" charset="0"/>
      <p:regular r:id="rId28"/>
    </p:embeddedFont>
    <p:embeddedFont>
      <p:font typeface="Calibri" panose="020F0502020204030204" pitchFamily="34" charset="0"/>
      <p:regular r:id="rId29"/>
      <p:bold r:id="rId30"/>
      <p:italic r:id="rId31"/>
      <p:boldItalic r:id="rId32"/>
    </p:embeddedFont>
    <p:embeddedFont>
      <p:font typeface="DejaVu Serif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44" d="100"/>
          <a:sy n="144" d="100"/>
        </p:scale>
        <p:origin x="2007" y="-23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50845">
            <a:off x="4430861" y="-64874"/>
            <a:ext cx="1531557" cy="128650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37608">
            <a:off x="7945752" y="-985065"/>
            <a:ext cx="1752294" cy="363492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68921">
            <a:off x="6008887" y="2565864"/>
            <a:ext cx="5628983" cy="7456095"/>
          </a:xfrm>
          <a:prstGeom prst="rect">
            <a:avLst/>
          </a:prstGeom>
        </p:spPr>
      </p:pic>
      <p:sp>
        <p:nvSpPr>
          <p:cNvPr id="5" name="TextBox 5"/>
          <p:cNvSpPr txBox="1"/>
          <p:nvPr/>
        </p:nvSpPr>
        <p:spPr>
          <a:xfrm>
            <a:off x="1914557" y="1872747"/>
            <a:ext cx="5543550" cy="3945140"/>
          </a:xfrm>
          <a:prstGeom prst="rect">
            <a:avLst/>
          </a:prstGeom>
        </p:spPr>
        <p:txBody>
          <a:bodyPr lIns="0" tIns="0" rIns="0" bIns="0" rtlCol="0" anchor="t">
            <a:spAutoFit/>
          </a:bodyPr>
          <a:lstStyle/>
          <a:p>
            <a:pPr marL="0" lvl="0" indent="0" algn="ctr">
              <a:lnSpc>
                <a:spcPts val="7776"/>
              </a:lnSpc>
              <a:spcBef>
                <a:spcPct val="0"/>
              </a:spcBef>
            </a:pPr>
            <a:r>
              <a:rPr lang="en-US" sz="5554" u="none">
                <a:solidFill>
                  <a:srgbClr val="004AAD"/>
                </a:solidFill>
                <a:latin typeface="Antonio Bold"/>
              </a:rPr>
              <a:t>KAMU EMEKÇİLERİNİN</a:t>
            </a:r>
          </a:p>
          <a:p>
            <a:pPr marL="0" lvl="0" indent="0" algn="ctr">
              <a:lnSpc>
                <a:spcPts val="8196"/>
              </a:lnSpc>
              <a:spcBef>
                <a:spcPct val="0"/>
              </a:spcBef>
            </a:pPr>
            <a:r>
              <a:rPr lang="en-US" sz="5854" u="none">
                <a:solidFill>
                  <a:srgbClr val="004AAD"/>
                </a:solidFill>
                <a:latin typeface="Antonio Bold"/>
              </a:rPr>
              <a:t>YOKSULLAŞMASI</a:t>
            </a:r>
          </a:p>
          <a:p>
            <a:pPr marL="0" lvl="0" indent="0" algn="ctr">
              <a:lnSpc>
                <a:spcPts val="7776"/>
              </a:lnSpc>
              <a:spcBef>
                <a:spcPct val="0"/>
              </a:spcBef>
            </a:pPr>
            <a:r>
              <a:rPr lang="en-US" sz="5554" u="none">
                <a:solidFill>
                  <a:srgbClr val="004AAD"/>
                </a:solidFill>
                <a:latin typeface="Antonio Bold"/>
              </a:rPr>
              <a:t>ARAŞTIRMASI</a:t>
            </a:r>
          </a:p>
          <a:p>
            <a:pPr marL="0" lvl="0" indent="0" algn="ctr">
              <a:lnSpc>
                <a:spcPts val="7776"/>
              </a:lnSpc>
              <a:spcBef>
                <a:spcPct val="0"/>
              </a:spcBef>
            </a:pPr>
            <a:endParaRPr lang="en-US" sz="5554" u="none">
              <a:solidFill>
                <a:srgbClr val="004AAD"/>
              </a:solidFill>
              <a:latin typeface="Antonio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2328535" y="290191"/>
            <a:ext cx="5002063" cy="4087966"/>
            <a:chOff x="-125953" y="-47625"/>
            <a:chExt cx="6669418" cy="5450621"/>
          </a:xfrm>
        </p:grpSpPr>
        <p:sp>
          <p:nvSpPr>
            <p:cNvPr id="3" name="TextBox 3"/>
            <p:cNvSpPr txBox="1"/>
            <p:nvPr/>
          </p:nvSpPr>
          <p:spPr>
            <a:xfrm rot="-2700000">
              <a:off x="-125953" y="4947741"/>
              <a:ext cx="15557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ESKİŞEHİR</a:t>
              </a:r>
            </a:p>
          </p:txBody>
        </p:sp>
        <p:sp>
          <p:nvSpPr>
            <p:cNvPr id="4" name="TextBox 4"/>
            <p:cNvSpPr txBox="1"/>
            <p:nvPr/>
          </p:nvSpPr>
          <p:spPr>
            <a:xfrm rot="-2700000">
              <a:off x="827350" y="4902839"/>
              <a:ext cx="14287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İSTANBUL</a:t>
              </a:r>
            </a:p>
          </p:txBody>
        </p:sp>
        <p:sp>
          <p:nvSpPr>
            <p:cNvPr id="5" name="TextBox 5"/>
            <p:cNvSpPr txBox="1"/>
            <p:nvPr/>
          </p:nvSpPr>
          <p:spPr>
            <a:xfrm rot="-2700000">
              <a:off x="2057076" y="4743440"/>
              <a:ext cx="9779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ANTEP</a:t>
              </a:r>
            </a:p>
          </p:txBody>
        </p:sp>
        <p:sp>
          <p:nvSpPr>
            <p:cNvPr id="6" name="TextBox 6"/>
            <p:cNvSpPr txBox="1"/>
            <p:nvPr/>
          </p:nvSpPr>
          <p:spPr>
            <a:xfrm rot="-2700000">
              <a:off x="2235310" y="5019583"/>
              <a:ext cx="17589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DİYARBAKIR</a:t>
              </a:r>
            </a:p>
          </p:txBody>
        </p:sp>
        <p:sp>
          <p:nvSpPr>
            <p:cNvPr id="7" name="TextBox 7"/>
            <p:cNvSpPr txBox="1"/>
            <p:nvPr/>
          </p:nvSpPr>
          <p:spPr>
            <a:xfrm rot="-2700000">
              <a:off x="3719780" y="4754665"/>
              <a:ext cx="10096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ADANA</a:t>
              </a:r>
            </a:p>
          </p:txBody>
        </p:sp>
        <p:sp>
          <p:nvSpPr>
            <p:cNvPr id="8" name="TextBox 8"/>
            <p:cNvSpPr txBox="1"/>
            <p:nvPr/>
          </p:nvSpPr>
          <p:spPr>
            <a:xfrm rot="-2700000">
              <a:off x="4748964" y="4678333"/>
              <a:ext cx="7937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URFA</a:t>
              </a:r>
            </a:p>
          </p:txBody>
        </p:sp>
        <p:sp>
          <p:nvSpPr>
            <p:cNvPr id="9" name="TextBox 9"/>
            <p:cNvSpPr txBox="1"/>
            <p:nvPr/>
          </p:nvSpPr>
          <p:spPr>
            <a:xfrm rot="18900000">
              <a:off x="5310834" y="4795569"/>
              <a:ext cx="1125344" cy="383413"/>
            </a:xfrm>
            <a:prstGeom prst="rect">
              <a:avLst/>
            </a:prstGeom>
          </p:spPr>
          <p:txBody>
            <a:bodyPr wrap="square" lIns="0" tIns="0" rIns="0" bIns="0" rtlCol="0" anchor="t">
              <a:spAutoFit/>
            </a:bodyPr>
            <a:lstStyle/>
            <a:p>
              <a:pPr algn="ctr">
                <a:lnSpc>
                  <a:spcPts val="2394"/>
                </a:lnSpc>
              </a:pPr>
              <a:r>
                <a:rPr lang="en-US" sz="1710" dirty="0">
                  <a:solidFill>
                    <a:srgbClr val="000000"/>
                  </a:solidFill>
                  <a:latin typeface="Arimo"/>
                </a:rPr>
                <a:t>İZMİR</a:t>
              </a:r>
            </a:p>
          </p:txBody>
        </p:sp>
        <p:grpSp>
          <p:nvGrpSpPr>
            <p:cNvPr id="10" name="Group 10"/>
            <p:cNvGrpSpPr>
              <a:grpSpLocks noChangeAspect="1"/>
            </p:cNvGrpSpPr>
            <p:nvPr/>
          </p:nvGrpSpPr>
          <p:grpSpPr>
            <a:xfrm>
              <a:off x="726108" y="167894"/>
              <a:ext cx="5817357" cy="4125676"/>
              <a:chOff x="0" y="0"/>
              <a:chExt cx="5817357" cy="4125676"/>
            </a:xfrm>
          </p:grpSpPr>
          <p:sp>
            <p:nvSpPr>
              <p:cNvPr id="11" name="Freeform 11"/>
              <p:cNvSpPr/>
              <p:nvPr/>
            </p:nvSpPr>
            <p:spPr>
              <a:xfrm>
                <a:off x="0" y="-6350"/>
                <a:ext cx="5817357" cy="12700"/>
              </a:xfrm>
              <a:custGeom>
                <a:avLst/>
                <a:gdLst/>
                <a:ahLst/>
                <a:cxnLst/>
                <a:rect l="l" t="t" r="r" b="b"/>
                <a:pathLst>
                  <a:path w="5817357" h="12700">
                    <a:moveTo>
                      <a:pt x="0" y="0"/>
                    </a:moveTo>
                    <a:lnTo>
                      <a:pt x="5817357" y="0"/>
                    </a:lnTo>
                    <a:lnTo>
                      <a:pt x="5817357" y="12700"/>
                    </a:lnTo>
                    <a:lnTo>
                      <a:pt x="0" y="12700"/>
                    </a:lnTo>
                    <a:close/>
                  </a:path>
                </a:pathLst>
              </a:custGeom>
              <a:solidFill>
                <a:srgbClr val="000000"/>
              </a:solidFill>
            </p:spPr>
          </p:sp>
          <p:sp>
            <p:nvSpPr>
              <p:cNvPr id="12" name="Freeform 12"/>
              <p:cNvSpPr/>
              <p:nvPr/>
            </p:nvSpPr>
            <p:spPr>
              <a:xfrm>
                <a:off x="0" y="818785"/>
                <a:ext cx="5817357" cy="12700"/>
              </a:xfrm>
              <a:custGeom>
                <a:avLst/>
                <a:gdLst/>
                <a:ahLst/>
                <a:cxnLst/>
                <a:rect l="l" t="t" r="r" b="b"/>
                <a:pathLst>
                  <a:path w="5817357" h="12700">
                    <a:moveTo>
                      <a:pt x="0" y="0"/>
                    </a:moveTo>
                    <a:lnTo>
                      <a:pt x="5817357" y="0"/>
                    </a:lnTo>
                    <a:lnTo>
                      <a:pt x="5817357" y="12700"/>
                    </a:lnTo>
                    <a:lnTo>
                      <a:pt x="0" y="12700"/>
                    </a:lnTo>
                    <a:close/>
                  </a:path>
                </a:pathLst>
              </a:custGeom>
              <a:solidFill>
                <a:srgbClr val="000000"/>
              </a:solidFill>
            </p:spPr>
          </p:sp>
          <p:sp>
            <p:nvSpPr>
              <p:cNvPr id="13" name="Freeform 13"/>
              <p:cNvSpPr/>
              <p:nvPr/>
            </p:nvSpPr>
            <p:spPr>
              <a:xfrm>
                <a:off x="0" y="1643920"/>
                <a:ext cx="5817357" cy="12700"/>
              </a:xfrm>
              <a:custGeom>
                <a:avLst/>
                <a:gdLst/>
                <a:ahLst/>
                <a:cxnLst/>
                <a:rect l="l" t="t" r="r" b="b"/>
                <a:pathLst>
                  <a:path w="5817357" h="12700">
                    <a:moveTo>
                      <a:pt x="0" y="0"/>
                    </a:moveTo>
                    <a:lnTo>
                      <a:pt x="5817357" y="0"/>
                    </a:lnTo>
                    <a:lnTo>
                      <a:pt x="5817357" y="12700"/>
                    </a:lnTo>
                    <a:lnTo>
                      <a:pt x="0" y="12700"/>
                    </a:lnTo>
                    <a:close/>
                  </a:path>
                </a:pathLst>
              </a:custGeom>
              <a:solidFill>
                <a:srgbClr val="000000"/>
              </a:solidFill>
            </p:spPr>
          </p:sp>
          <p:sp>
            <p:nvSpPr>
              <p:cNvPr id="14" name="Freeform 14"/>
              <p:cNvSpPr/>
              <p:nvPr/>
            </p:nvSpPr>
            <p:spPr>
              <a:xfrm>
                <a:off x="0" y="2469055"/>
                <a:ext cx="5817357" cy="12700"/>
              </a:xfrm>
              <a:custGeom>
                <a:avLst/>
                <a:gdLst/>
                <a:ahLst/>
                <a:cxnLst/>
                <a:rect l="l" t="t" r="r" b="b"/>
                <a:pathLst>
                  <a:path w="5817357" h="12700">
                    <a:moveTo>
                      <a:pt x="0" y="0"/>
                    </a:moveTo>
                    <a:lnTo>
                      <a:pt x="5817357" y="0"/>
                    </a:lnTo>
                    <a:lnTo>
                      <a:pt x="5817357" y="12700"/>
                    </a:lnTo>
                    <a:lnTo>
                      <a:pt x="0" y="12700"/>
                    </a:lnTo>
                    <a:close/>
                  </a:path>
                </a:pathLst>
              </a:custGeom>
              <a:solidFill>
                <a:srgbClr val="000000"/>
              </a:solidFill>
            </p:spPr>
          </p:sp>
          <p:sp>
            <p:nvSpPr>
              <p:cNvPr id="15" name="Freeform 15"/>
              <p:cNvSpPr/>
              <p:nvPr/>
            </p:nvSpPr>
            <p:spPr>
              <a:xfrm>
                <a:off x="0" y="3294191"/>
                <a:ext cx="5817357" cy="12700"/>
              </a:xfrm>
              <a:custGeom>
                <a:avLst/>
                <a:gdLst/>
                <a:ahLst/>
                <a:cxnLst/>
                <a:rect l="l" t="t" r="r" b="b"/>
                <a:pathLst>
                  <a:path w="5817357" h="12700">
                    <a:moveTo>
                      <a:pt x="0" y="0"/>
                    </a:moveTo>
                    <a:lnTo>
                      <a:pt x="5817357" y="0"/>
                    </a:lnTo>
                    <a:lnTo>
                      <a:pt x="5817357" y="12700"/>
                    </a:lnTo>
                    <a:lnTo>
                      <a:pt x="0" y="12700"/>
                    </a:lnTo>
                    <a:close/>
                  </a:path>
                </a:pathLst>
              </a:custGeom>
              <a:solidFill>
                <a:srgbClr val="000000"/>
              </a:solidFill>
            </p:spPr>
          </p:sp>
          <p:sp>
            <p:nvSpPr>
              <p:cNvPr id="16" name="Freeform 16"/>
              <p:cNvSpPr/>
              <p:nvPr/>
            </p:nvSpPr>
            <p:spPr>
              <a:xfrm>
                <a:off x="0" y="4119326"/>
                <a:ext cx="5817357" cy="12700"/>
              </a:xfrm>
              <a:custGeom>
                <a:avLst/>
                <a:gdLst/>
                <a:ahLst/>
                <a:cxnLst/>
                <a:rect l="l" t="t" r="r" b="b"/>
                <a:pathLst>
                  <a:path w="5817357" h="12700">
                    <a:moveTo>
                      <a:pt x="0" y="0"/>
                    </a:moveTo>
                    <a:lnTo>
                      <a:pt x="5817357" y="0"/>
                    </a:lnTo>
                    <a:lnTo>
                      <a:pt x="5817357" y="12700"/>
                    </a:lnTo>
                    <a:lnTo>
                      <a:pt x="0" y="12700"/>
                    </a:lnTo>
                    <a:close/>
                  </a:path>
                </a:pathLst>
              </a:custGeom>
              <a:solidFill>
                <a:srgbClr val="000000"/>
              </a:solidFill>
            </p:spPr>
          </p:sp>
        </p:grpSp>
        <p:sp>
          <p:nvSpPr>
            <p:cNvPr id="17" name="TextBox 17"/>
            <p:cNvSpPr txBox="1"/>
            <p:nvPr/>
          </p:nvSpPr>
          <p:spPr>
            <a:xfrm>
              <a:off x="168578" y="-4762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50 </a:t>
              </a:r>
            </a:p>
          </p:txBody>
        </p:sp>
        <p:sp>
          <p:nvSpPr>
            <p:cNvPr id="18" name="TextBox 18"/>
            <p:cNvSpPr txBox="1"/>
            <p:nvPr/>
          </p:nvSpPr>
          <p:spPr>
            <a:xfrm>
              <a:off x="168578" y="777510"/>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40 </a:t>
              </a:r>
            </a:p>
          </p:txBody>
        </p:sp>
        <p:sp>
          <p:nvSpPr>
            <p:cNvPr id="19" name="TextBox 19"/>
            <p:cNvSpPr txBox="1"/>
            <p:nvPr/>
          </p:nvSpPr>
          <p:spPr>
            <a:xfrm>
              <a:off x="168578" y="160264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30 </a:t>
              </a:r>
            </a:p>
          </p:txBody>
        </p:sp>
        <p:sp>
          <p:nvSpPr>
            <p:cNvPr id="20" name="TextBox 20"/>
            <p:cNvSpPr txBox="1"/>
            <p:nvPr/>
          </p:nvSpPr>
          <p:spPr>
            <a:xfrm>
              <a:off x="168578" y="2427781"/>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20 </a:t>
              </a:r>
            </a:p>
          </p:txBody>
        </p:sp>
        <p:sp>
          <p:nvSpPr>
            <p:cNvPr id="21" name="TextBox 21"/>
            <p:cNvSpPr txBox="1"/>
            <p:nvPr/>
          </p:nvSpPr>
          <p:spPr>
            <a:xfrm>
              <a:off x="168578" y="3252916"/>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10 </a:t>
              </a:r>
            </a:p>
          </p:txBody>
        </p:sp>
        <p:sp>
          <p:nvSpPr>
            <p:cNvPr id="22" name="TextBox 22"/>
            <p:cNvSpPr txBox="1"/>
            <p:nvPr/>
          </p:nvSpPr>
          <p:spPr>
            <a:xfrm>
              <a:off x="333678" y="4078051"/>
              <a:ext cx="2476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0 </a:t>
              </a:r>
            </a:p>
          </p:txBody>
        </p:sp>
        <p:grpSp>
          <p:nvGrpSpPr>
            <p:cNvPr id="23" name="Group 23"/>
            <p:cNvGrpSpPr>
              <a:grpSpLocks noChangeAspect="1"/>
            </p:cNvGrpSpPr>
            <p:nvPr/>
          </p:nvGrpSpPr>
          <p:grpSpPr>
            <a:xfrm>
              <a:off x="726108" y="167894"/>
              <a:ext cx="5817357" cy="4125676"/>
              <a:chOff x="0" y="0"/>
              <a:chExt cx="5817357" cy="4125676"/>
            </a:xfrm>
          </p:grpSpPr>
          <p:sp>
            <p:nvSpPr>
              <p:cNvPr id="24" name="Freeform 24"/>
              <p:cNvSpPr/>
              <p:nvPr/>
            </p:nvSpPr>
            <p:spPr>
              <a:xfrm>
                <a:off x="0" y="406218"/>
                <a:ext cx="747946" cy="3719458"/>
              </a:xfrm>
              <a:custGeom>
                <a:avLst/>
                <a:gdLst/>
                <a:ahLst/>
                <a:cxnLst/>
                <a:rect l="l" t="t" r="r" b="b"/>
                <a:pathLst>
                  <a:path w="747946" h="3719458">
                    <a:moveTo>
                      <a:pt x="0" y="3719458"/>
                    </a:moveTo>
                    <a:lnTo>
                      <a:pt x="0" y="59835"/>
                    </a:lnTo>
                    <a:cubicBezTo>
                      <a:pt x="0" y="26789"/>
                      <a:pt x="26789" y="0"/>
                      <a:pt x="59836" y="0"/>
                    </a:cubicBezTo>
                    <a:lnTo>
                      <a:pt x="688110" y="0"/>
                    </a:lnTo>
                    <a:cubicBezTo>
                      <a:pt x="721157" y="0"/>
                      <a:pt x="747946" y="26789"/>
                      <a:pt x="747946" y="59835"/>
                    </a:cubicBezTo>
                    <a:lnTo>
                      <a:pt x="747946" y="3719458"/>
                    </a:lnTo>
                    <a:close/>
                  </a:path>
                </a:pathLst>
              </a:custGeom>
              <a:solidFill>
                <a:srgbClr val="004AAD"/>
              </a:solidFill>
            </p:spPr>
          </p:sp>
          <p:sp>
            <p:nvSpPr>
              <p:cNvPr id="25" name="Freeform 25"/>
              <p:cNvSpPr/>
              <p:nvPr/>
            </p:nvSpPr>
            <p:spPr>
              <a:xfrm>
                <a:off x="844902" y="488731"/>
                <a:ext cx="747946" cy="3636945"/>
              </a:xfrm>
              <a:custGeom>
                <a:avLst/>
                <a:gdLst/>
                <a:ahLst/>
                <a:cxnLst/>
                <a:rect l="l" t="t" r="r" b="b"/>
                <a:pathLst>
                  <a:path w="747946" h="3636945">
                    <a:moveTo>
                      <a:pt x="0" y="3636945"/>
                    </a:moveTo>
                    <a:lnTo>
                      <a:pt x="0" y="59836"/>
                    </a:lnTo>
                    <a:cubicBezTo>
                      <a:pt x="0" y="26789"/>
                      <a:pt x="26789" y="0"/>
                      <a:pt x="59836" y="0"/>
                    </a:cubicBezTo>
                    <a:lnTo>
                      <a:pt x="688110" y="0"/>
                    </a:lnTo>
                    <a:cubicBezTo>
                      <a:pt x="721156" y="0"/>
                      <a:pt x="747946" y="26789"/>
                      <a:pt x="747946" y="59836"/>
                    </a:cubicBezTo>
                    <a:lnTo>
                      <a:pt x="747946" y="3636945"/>
                    </a:lnTo>
                    <a:close/>
                  </a:path>
                </a:pathLst>
              </a:custGeom>
              <a:solidFill>
                <a:srgbClr val="004AAD"/>
              </a:solidFill>
            </p:spPr>
          </p:sp>
          <p:sp>
            <p:nvSpPr>
              <p:cNvPr id="26" name="Freeform 26"/>
              <p:cNvSpPr/>
              <p:nvPr/>
            </p:nvSpPr>
            <p:spPr>
              <a:xfrm>
                <a:off x="1689804" y="653758"/>
                <a:ext cx="747946" cy="3471918"/>
              </a:xfrm>
              <a:custGeom>
                <a:avLst/>
                <a:gdLst/>
                <a:ahLst/>
                <a:cxnLst/>
                <a:rect l="l" t="t" r="r" b="b"/>
                <a:pathLst>
                  <a:path w="747946" h="3471918">
                    <a:moveTo>
                      <a:pt x="0" y="3471918"/>
                    </a:moveTo>
                    <a:lnTo>
                      <a:pt x="0" y="59836"/>
                    </a:lnTo>
                    <a:cubicBezTo>
                      <a:pt x="0" y="26789"/>
                      <a:pt x="26789" y="0"/>
                      <a:pt x="59836" y="0"/>
                    </a:cubicBezTo>
                    <a:lnTo>
                      <a:pt x="688110" y="0"/>
                    </a:lnTo>
                    <a:cubicBezTo>
                      <a:pt x="721156" y="0"/>
                      <a:pt x="747946" y="26789"/>
                      <a:pt x="747946" y="59836"/>
                    </a:cubicBezTo>
                    <a:lnTo>
                      <a:pt x="747946" y="3471918"/>
                    </a:lnTo>
                    <a:close/>
                  </a:path>
                </a:pathLst>
              </a:custGeom>
              <a:solidFill>
                <a:srgbClr val="004AAD"/>
              </a:solidFill>
            </p:spPr>
          </p:sp>
          <p:sp>
            <p:nvSpPr>
              <p:cNvPr id="27" name="Freeform 27"/>
              <p:cNvSpPr/>
              <p:nvPr/>
            </p:nvSpPr>
            <p:spPr>
              <a:xfrm>
                <a:off x="2534706" y="653758"/>
                <a:ext cx="747946" cy="3471918"/>
              </a:xfrm>
              <a:custGeom>
                <a:avLst/>
                <a:gdLst/>
                <a:ahLst/>
                <a:cxnLst/>
                <a:rect l="l" t="t" r="r" b="b"/>
                <a:pathLst>
                  <a:path w="747946" h="3471918">
                    <a:moveTo>
                      <a:pt x="0" y="3471918"/>
                    </a:moveTo>
                    <a:lnTo>
                      <a:pt x="0" y="59836"/>
                    </a:lnTo>
                    <a:cubicBezTo>
                      <a:pt x="0" y="26789"/>
                      <a:pt x="26789" y="0"/>
                      <a:pt x="59835" y="0"/>
                    </a:cubicBezTo>
                    <a:lnTo>
                      <a:pt x="688110" y="0"/>
                    </a:lnTo>
                    <a:cubicBezTo>
                      <a:pt x="721156" y="0"/>
                      <a:pt x="747946" y="26789"/>
                      <a:pt x="747946" y="59836"/>
                    </a:cubicBezTo>
                    <a:lnTo>
                      <a:pt x="747946" y="3471918"/>
                    </a:lnTo>
                    <a:close/>
                  </a:path>
                </a:pathLst>
              </a:custGeom>
              <a:solidFill>
                <a:srgbClr val="004AAD"/>
              </a:solidFill>
            </p:spPr>
          </p:sp>
          <p:sp>
            <p:nvSpPr>
              <p:cNvPr id="28" name="Freeform 28"/>
              <p:cNvSpPr/>
              <p:nvPr/>
            </p:nvSpPr>
            <p:spPr>
              <a:xfrm>
                <a:off x="3379608" y="653758"/>
                <a:ext cx="747946" cy="3471918"/>
              </a:xfrm>
              <a:custGeom>
                <a:avLst/>
                <a:gdLst/>
                <a:ahLst/>
                <a:cxnLst/>
                <a:rect l="l" t="t" r="r" b="b"/>
                <a:pathLst>
                  <a:path w="747946" h="3471918">
                    <a:moveTo>
                      <a:pt x="0" y="3471918"/>
                    </a:moveTo>
                    <a:lnTo>
                      <a:pt x="0" y="59836"/>
                    </a:lnTo>
                    <a:cubicBezTo>
                      <a:pt x="0" y="26790"/>
                      <a:pt x="26789" y="0"/>
                      <a:pt x="59835" y="0"/>
                    </a:cubicBezTo>
                    <a:lnTo>
                      <a:pt x="688110" y="0"/>
                    </a:lnTo>
                    <a:cubicBezTo>
                      <a:pt x="703979" y="0"/>
                      <a:pt x="719198" y="6304"/>
                      <a:pt x="730420" y="17526"/>
                    </a:cubicBezTo>
                    <a:cubicBezTo>
                      <a:pt x="741641" y="28747"/>
                      <a:pt x="747945" y="43966"/>
                      <a:pt x="747945" y="59836"/>
                    </a:cubicBezTo>
                    <a:lnTo>
                      <a:pt x="747945" y="3471918"/>
                    </a:lnTo>
                    <a:close/>
                  </a:path>
                </a:pathLst>
              </a:custGeom>
              <a:solidFill>
                <a:srgbClr val="004AAD"/>
              </a:solidFill>
            </p:spPr>
          </p:sp>
          <p:sp>
            <p:nvSpPr>
              <p:cNvPr id="29" name="Freeform 29"/>
              <p:cNvSpPr/>
              <p:nvPr/>
            </p:nvSpPr>
            <p:spPr>
              <a:xfrm>
                <a:off x="4224510" y="901299"/>
                <a:ext cx="747946" cy="3224377"/>
              </a:xfrm>
              <a:custGeom>
                <a:avLst/>
                <a:gdLst/>
                <a:ahLst/>
                <a:cxnLst/>
                <a:rect l="l" t="t" r="r" b="b"/>
                <a:pathLst>
                  <a:path w="747946" h="3224377">
                    <a:moveTo>
                      <a:pt x="0" y="3224377"/>
                    </a:moveTo>
                    <a:lnTo>
                      <a:pt x="0" y="59835"/>
                    </a:lnTo>
                    <a:cubicBezTo>
                      <a:pt x="0" y="26789"/>
                      <a:pt x="26789" y="0"/>
                      <a:pt x="59835" y="0"/>
                    </a:cubicBezTo>
                    <a:lnTo>
                      <a:pt x="688110" y="0"/>
                    </a:lnTo>
                    <a:cubicBezTo>
                      <a:pt x="703979" y="0"/>
                      <a:pt x="719198" y="6304"/>
                      <a:pt x="730420" y="17525"/>
                    </a:cubicBezTo>
                    <a:cubicBezTo>
                      <a:pt x="741641" y="28746"/>
                      <a:pt x="747945" y="43966"/>
                      <a:pt x="747945" y="59835"/>
                    </a:cubicBezTo>
                    <a:lnTo>
                      <a:pt x="747945" y="3224377"/>
                    </a:lnTo>
                    <a:close/>
                  </a:path>
                </a:pathLst>
              </a:custGeom>
              <a:solidFill>
                <a:srgbClr val="004AAD"/>
              </a:solidFill>
            </p:spPr>
          </p:sp>
          <p:sp>
            <p:nvSpPr>
              <p:cNvPr id="30" name="Freeform 30"/>
              <p:cNvSpPr/>
              <p:nvPr/>
            </p:nvSpPr>
            <p:spPr>
              <a:xfrm>
                <a:off x="5069411" y="901299"/>
                <a:ext cx="747946" cy="3224377"/>
              </a:xfrm>
              <a:custGeom>
                <a:avLst/>
                <a:gdLst/>
                <a:ahLst/>
                <a:cxnLst/>
                <a:rect l="l" t="t" r="r" b="b"/>
                <a:pathLst>
                  <a:path w="747946" h="3224377">
                    <a:moveTo>
                      <a:pt x="0" y="3224377"/>
                    </a:moveTo>
                    <a:lnTo>
                      <a:pt x="0" y="59835"/>
                    </a:lnTo>
                    <a:cubicBezTo>
                      <a:pt x="0" y="43966"/>
                      <a:pt x="6304" y="28746"/>
                      <a:pt x="17526" y="17525"/>
                    </a:cubicBezTo>
                    <a:cubicBezTo>
                      <a:pt x="28747" y="6304"/>
                      <a:pt x="43966" y="0"/>
                      <a:pt x="59836" y="0"/>
                    </a:cubicBezTo>
                    <a:lnTo>
                      <a:pt x="688110" y="0"/>
                    </a:lnTo>
                    <a:cubicBezTo>
                      <a:pt x="703980" y="0"/>
                      <a:pt x="719199" y="6304"/>
                      <a:pt x="730421" y="17525"/>
                    </a:cubicBezTo>
                    <a:cubicBezTo>
                      <a:pt x="741642" y="28746"/>
                      <a:pt x="747946" y="43966"/>
                      <a:pt x="747946" y="59835"/>
                    </a:cubicBezTo>
                    <a:lnTo>
                      <a:pt x="747946" y="3224377"/>
                    </a:lnTo>
                    <a:close/>
                  </a:path>
                </a:pathLst>
              </a:custGeom>
              <a:solidFill>
                <a:srgbClr val="004AAD"/>
              </a:solidFill>
            </p:spPr>
          </p:sp>
        </p:grpSp>
      </p:grpSp>
      <p:sp>
        <p:nvSpPr>
          <p:cNvPr id="31" name="TextBox 31"/>
          <p:cNvSpPr txBox="1"/>
          <p:nvPr/>
        </p:nvSpPr>
        <p:spPr>
          <a:xfrm>
            <a:off x="0" y="4735782"/>
            <a:ext cx="9575131" cy="2124073"/>
          </a:xfrm>
          <a:prstGeom prst="rect">
            <a:avLst/>
          </a:prstGeom>
        </p:spPr>
        <p:txBody>
          <a:bodyPr lIns="0" tIns="0" rIns="0" bIns="0" rtlCol="0" anchor="t">
            <a:spAutoFit/>
          </a:bodyPr>
          <a:lstStyle/>
          <a:p>
            <a:pPr algn="ctr">
              <a:lnSpc>
                <a:spcPts val="4200"/>
              </a:lnSpc>
            </a:pPr>
            <a:r>
              <a:rPr lang="en-US" sz="3000">
                <a:solidFill>
                  <a:srgbClr val="000000"/>
                </a:solidFill>
                <a:latin typeface="Abril Fatface"/>
              </a:rPr>
              <a:t>Kira ve barınma gideri 2.000 TL üzeri olan kamu emekçileri oranı Eskişehir’de %45, İstanbul’da % 44, Gaziantep, Diyarbakır ve Adana’da %42, Urfa ve İzmir’de %39 olarak ifade edilmiştir.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3048000" y="1544221"/>
            <a:ext cx="3657600" cy="658368"/>
            <a:chOff x="0" y="0"/>
            <a:chExt cx="4876800" cy="877824"/>
          </a:xfrm>
        </p:grpSpPr>
        <p:grpSp>
          <p:nvGrpSpPr>
            <p:cNvPr id="3" name="Group 3"/>
            <p:cNvGrpSpPr>
              <a:grpSpLocks noChangeAspect="1"/>
            </p:cNvGrpSpPr>
            <p:nvPr/>
          </p:nvGrpSpPr>
          <p:grpSpPr>
            <a:xfrm>
              <a:off x="0" y="0"/>
              <a:ext cx="4876800" cy="877824"/>
              <a:chOff x="0" y="0"/>
              <a:chExt cx="1270000" cy="228600"/>
            </a:xfrm>
          </p:grpSpPr>
          <p:sp>
            <p:nvSpPr>
              <p:cNvPr id="4" name="Freeform 4"/>
              <p:cNvSpPr/>
              <p:nvPr/>
            </p:nvSpPr>
            <p:spPr>
              <a:xfrm>
                <a:off x="-5645" y="-183"/>
                <a:ext cx="1281290" cy="228966"/>
              </a:xfrm>
              <a:custGeom>
                <a:avLst/>
                <a:gdLst/>
                <a:ahLst/>
                <a:cxnLst/>
                <a:rect l="l" t="t" r="r" b="b"/>
                <a:pathLst>
                  <a:path w="1281290" h="228966">
                    <a:moveTo>
                      <a:pt x="119945" y="183"/>
                    </a:moveTo>
                    <a:lnTo>
                      <a:pt x="1161345" y="183"/>
                    </a:lnTo>
                    <a:cubicBezTo>
                      <a:pt x="1202302" y="0"/>
                      <a:pt x="1240227" y="21745"/>
                      <a:pt x="1260759" y="57185"/>
                    </a:cubicBezTo>
                    <a:cubicBezTo>
                      <a:pt x="1281290" y="92625"/>
                      <a:pt x="1281290" y="136341"/>
                      <a:pt x="1260759" y="171781"/>
                    </a:cubicBezTo>
                    <a:cubicBezTo>
                      <a:pt x="1240227" y="207221"/>
                      <a:pt x="1202302" y="228966"/>
                      <a:pt x="1161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494F56"/>
              </a:solidFill>
            </p:spPr>
          </p:sp>
          <p:sp>
            <p:nvSpPr>
              <p:cNvPr id="5" name="Freeform 5"/>
              <p:cNvSpPr/>
              <p:nvPr/>
            </p:nvSpPr>
            <p:spPr>
              <a:xfrm>
                <a:off x="-5645" y="-183"/>
                <a:ext cx="989190" cy="228966"/>
              </a:xfrm>
              <a:custGeom>
                <a:avLst/>
                <a:gdLst/>
                <a:ahLst/>
                <a:cxnLst/>
                <a:rect l="l" t="t" r="r" b="b"/>
                <a:pathLst>
                  <a:path w="989190" h="228966">
                    <a:moveTo>
                      <a:pt x="119945" y="183"/>
                    </a:moveTo>
                    <a:lnTo>
                      <a:pt x="869245" y="183"/>
                    </a:lnTo>
                    <a:cubicBezTo>
                      <a:pt x="910202" y="0"/>
                      <a:pt x="948127" y="21745"/>
                      <a:pt x="968659" y="57185"/>
                    </a:cubicBezTo>
                    <a:cubicBezTo>
                      <a:pt x="989190" y="92625"/>
                      <a:pt x="989190" y="136341"/>
                      <a:pt x="968659" y="171781"/>
                    </a:cubicBezTo>
                    <a:cubicBezTo>
                      <a:pt x="948127" y="207221"/>
                      <a:pt x="910202" y="228966"/>
                      <a:pt x="8692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6CE5E8"/>
              </a:solidFill>
            </p:spPr>
          </p:sp>
        </p:grpSp>
      </p:grpSp>
      <p:sp>
        <p:nvSpPr>
          <p:cNvPr id="6" name="TextBox 6"/>
          <p:cNvSpPr txBox="1"/>
          <p:nvPr/>
        </p:nvSpPr>
        <p:spPr>
          <a:xfrm>
            <a:off x="502218" y="2576533"/>
            <a:ext cx="8881327" cy="3396614"/>
          </a:xfrm>
          <a:prstGeom prst="rect">
            <a:avLst/>
          </a:prstGeom>
        </p:spPr>
        <p:txBody>
          <a:bodyPr lIns="0" tIns="0" rIns="0" bIns="0" rtlCol="0" anchor="t">
            <a:spAutoFit/>
          </a:bodyPr>
          <a:lstStyle/>
          <a:p>
            <a:pPr algn="ctr">
              <a:lnSpc>
                <a:spcPts val="5460"/>
              </a:lnSpc>
            </a:pPr>
            <a:r>
              <a:rPr lang="en-US" sz="3900">
                <a:solidFill>
                  <a:srgbClr val="000000"/>
                </a:solidFill>
                <a:latin typeface="Abril Fatface"/>
              </a:rPr>
              <a:t> Kamu emekçilerinin %68’inin aylık sağlık harcaması 100 TL veya üzerindedir.%10’unun bu aylık gideri 501 TL üzerindedir.</a:t>
            </a:r>
          </a:p>
          <a:p>
            <a:pPr algn="ctr">
              <a:lnSpc>
                <a:spcPts val="5460"/>
              </a:lnSpc>
            </a:pPr>
            <a:endParaRPr lang="en-US" sz="3900">
              <a:solidFill>
                <a:srgbClr val="000000"/>
              </a:solidFill>
              <a:latin typeface="Abril Fatfac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2635712" y="57413"/>
            <a:ext cx="4045933" cy="4277476"/>
            <a:chOff x="0" y="0"/>
            <a:chExt cx="5394578" cy="5703301"/>
          </a:xfrm>
        </p:grpSpPr>
        <p:sp>
          <p:nvSpPr>
            <p:cNvPr id="3" name="TextBox 3"/>
            <p:cNvSpPr txBox="1"/>
            <p:nvPr/>
          </p:nvSpPr>
          <p:spPr>
            <a:xfrm rot="-2700000">
              <a:off x="780998" y="4192890"/>
              <a:ext cx="6667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501+</a:t>
              </a:r>
            </a:p>
          </p:txBody>
        </p:sp>
        <p:sp>
          <p:nvSpPr>
            <p:cNvPr id="4" name="TextBox 4"/>
            <p:cNvSpPr txBox="1"/>
            <p:nvPr/>
          </p:nvSpPr>
          <p:spPr>
            <a:xfrm rot="-2700000">
              <a:off x="985206" y="4608226"/>
              <a:ext cx="18415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501 - 1000 TL</a:t>
              </a:r>
            </a:p>
          </p:txBody>
        </p:sp>
        <p:sp>
          <p:nvSpPr>
            <p:cNvPr id="5" name="TextBox 5"/>
            <p:cNvSpPr txBox="1"/>
            <p:nvPr/>
          </p:nvSpPr>
          <p:spPr>
            <a:xfrm rot="-2700000">
              <a:off x="2051205" y="4666598"/>
              <a:ext cx="20066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1001 - 1500 TL</a:t>
              </a:r>
            </a:p>
          </p:txBody>
        </p:sp>
        <p:sp>
          <p:nvSpPr>
            <p:cNvPr id="6" name="TextBox 6"/>
            <p:cNvSpPr txBox="1"/>
            <p:nvPr/>
          </p:nvSpPr>
          <p:spPr>
            <a:xfrm rot="-2700000">
              <a:off x="4190376" y="4280447"/>
              <a:ext cx="9144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1500 +</a:t>
              </a:r>
            </a:p>
          </p:txBody>
        </p:sp>
        <p:grpSp>
          <p:nvGrpSpPr>
            <p:cNvPr id="7" name="Group 7"/>
            <p:cNvGrpSpPr>
              <a:grpSpLocks noChangeAspect="1"/>
            </p:cNvGrpSpPr>
            <p:nvPr/>
          </p:nvGrpSpPr>
          <p:grpSpPr>
            <a:xfrm>
              <a:off x="722630" y="167894"/>
              <a:ext cx="4671948" cy="3685134"/>
              <a:chOff x="0" y="0"/>
              <a:chExt cx="4671948" cy="3685134"/>
            </a:xfrm>
          </p:grpSpPr>
          <p:sp>
            <p:nvSpPr>
              <p:cNvPr id="8" name="Freeform 8"/>
              <p:cNvSpPr/>
              <p:nvPr/>
            </p:nvSpPr>
            <p:spPr>
              <a:xfrm>
                <a:off x="0" y="-6350"/>
                <a:ext cx="4671948" cy="12700"/>
              </a:xfrm>
              <a:custGeom>
                <a:avLst/>
                <a:gdLst/>
                <a:ahLst/>
                <a:cxnLst/>
                <a:rect l="l" t="t" r="r" b="b"/>
                <a:pathLst>
                  <a:path w="4671948" h="12700">
                    <a:moveTo>
                      <a:pt x="0" y="0"/>
                    </a:moveTo>
                    <a:lnTo>
                      <a:pt x="4671948" y="0"/>
                    </a:lnTo>
                    <a:lnTo>
                      <a:pt x="4671948" y="12700"/>
                    </a:lnTo>
                    <a:lnTo>
                      <a:pt x="0" y="12700"/>
                    </a:lnTo>
                    <a:close/>
                  </a:path>
                </a:pathLst>
              </a:custGeom>
              <a:solidFill>
                <a:srgbClr val="000000"/>
              </a:solidFill>
            </p:spPr>
          </p:sp>
          <p:sp>
            <p:nvSpPr>
              <p:cNvPr id="9" name="Freeform 9"/>
              <p:cNvSpPr/>
              <p:nvPr/>
            </p:nvSpPr>
            <p:spPr>
              <a:xfrm>
                <a:off x="0" y="914933"/>
                <a:ext cx="4671948" cy="12700"/>
              </a:xfrm>
              <a:custGeom>
                <a:avLst/>
                <a:gdLst/>
                <a:ahLst/>
                <a:cxnLst/>
                <a:rect l="l" t="t" r="r" b="b"/>
                <a:pathLst>
                  <a:path w="4671948" h="12700">
                    <a:moveTo>
                      <a:pt x="0" y="0"/>
                    </a:moveTo>
                    <a:lnTo>
                      <a:pt x="4671948" y="0"/>
                    </a:lnTo>
                    <a:lnTo>
                      <a:pt x="4671948" y="12700"/>
                    </a:lnTo>
                    <a:lnTo>
                      <a:pt x="0" y="12700"/>
                    </a:lnTo>
                    <a:close/>
                  </a:path>
                </a:pathLst>
              </a:custGeom>
              <a:solidFill>
                <a:srgbClr val="000000"/>
              </a:solidFill>
            </p:spPr>
          </p:sp>
          <p:sp>
            <p:nvSpPr>
              <p:cNvPr id="10" name="Freeform 10"/>
              <p:cNvSpPr/>
              <p:nvPr/>
            </p:nvSpPr>
            <p:spPr>
              <a:xfrm>
                <a:off x="0" y="1836217"/>
                <a:ext cx="4671948" cy="12700"/>
              </a:xfrm>
              <a:custGeom>
                <a:avLst/>
                <a:gdLst/>
                <a:ahLst/>
                <a:cxnLst/>
                <a:rect l="l" t="t" r="r" b="b"/>
                <a:pathLst>
                  <a:path w="4671948" h="12700">
                    <a:moveTo>
                      <a:pt x="0" y="0"/>
                    </a:moveTo>
                    <a:lnTo>
                      <a:pt x="4671948" y="0"/>
                    </a:lnTo>
                    <a:lnTo>
                      <a:pt x="4671948" y="12700"/>
                    </a:lnTo>
                    <a:lnTo>
                      <a:pt x="0" y="12700"/>
                    </a:lnTo>
                    <a:close/>
                  </a:path>
                </a:pathLst>
              </a:custGeom>
              <a:solidFill>
                <a:srgbClr val="000000"/>
              </a:solidFill>
            </p:spPr>
          </p:sp>
          <p:sp>
            <p:nvSpPr>
              <p:cNvPr id="11" name="Freeform 11"/>
              <p:cNvSpPr/>
              <p:nvPr/>
            </p:nvSpPr>
            <p:spPr>
              <a:xfrm>
                <a:off x="0" y="2757500"/>
                <a:ext cx="4671948" cy="12700"/>
              </a:xfrm>
              <a:custGeom>
                <a:avLst/>
                <a:gdLst/>
                <a:ahLst/>
                <a:cxnLst/>
                <a:rect l="l" t="t" r="r" b="b"/>
                <a:pathLst>
                  <a:path w="4671948" h="12700">
                    <a:moveTo>
                      <a:pt x="0" y="0"/>
                    </a:moveTo>
                    <a:lnTo>
                      <a:pt x="4671948" y="0"/>
                    </a:lnTo>
                    <a:lnTo>
                      <a:pt x="4671948" y="12700"/>
                    </a:lnTo>
                    <a:lnTo>
                      <a:pt x="0" y="12700"/>
                    </a:lnTo>
                    <a:close/>
                  </a:path>
                </a:pathLst>
              </a:custGeom>
              <a:solidFill>
                <a:srgbClr val="000000"/>
              </a:solidFill>
            </p:spPr>
          </p:sp>
          <p:sp>
            <p:nvSpPr>
              <p:cNvPr id="12" name="Freeform 12"/>
              <p:cNvSpPr/>
              <p:nvPr/>
            </p:nvSpPr>
            <p:spPr>
              <a:xfrm>
                <a:off x="0" y="3678784"/>
                <a:ext cx="4671948" cy="12700"/>
              </a:xfrm>
              <a:custGeom>
                <a:avLst/>
                <a:gdLst/>
                <a:ahLst/>
                <a:cxnLst/>
                <a:rect l="l" t="t" r="r" b="b"/>
                <a:pathLst>
                  <a:path w="4671948" h="12700">
                    <a:moveTo>
                      <a:pt x="0" y="0"/>
                    </a:moveTo>
                    <a:lnTo>
                      <a:pt x="4671948" y="0"/>
                    </a:lnTo>
                    <a:lnTo>
                      <a:pt x="4671948" y="12700"/>
                    </a:lnTo>
                    <a:lnTo>
                      <a:pt x="0" y="12700"/>
                    </a:lnTo>
                    <a:close/>
                  </a:path>
                </a:pathLst>
              </a:custGeom>
              <a:solidFill>
                <a:srgbClr val="000000"/>
              </a:solidFill>
            </p:spPr>
          </p:sp>
        </p:grpSp>
        <p:sp>
          <p:nvSpPr>
            <p:cNvPr id="13" name="TextBox 13"/>
            <p:cNvSpPr txBox="1"/>
            <p:nvPr/>
          </p:nvSpPr>
          <p:spPr>
            <a:xfrm>
              <a:off x="0" y="-47625"/>
              <a:ext cx="5778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100 </a:t>
              </a:r>
            </a:p>
          </p:txBody>
        </p:sp>
        <p:sp>
          <p:nvSpPr>
            <p:cNvPr id="14" name="TextBox 14"/>
            <p:cNvSpPr txBox="1"/>
            <p:nvPr/>
          </p:nvSpPr>
          <p:spPr>
            <a:xfrm>
              <a:off x="165100" y="873658"/>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75 </a:t>
              </a:r>
            </a:p>
          </p:txBody>
        </p:sp>
        <p:sp>
          <p:nvSpPr>
            <p:cNvPr id="15" name="TextBox 15"/>
            <p:cNvSpPr txBox="1"/>
            <p:nvPr/>
          </p:nvSpPr>
          <p:spPr>
            <a:xfrm>
              <a:off x="165100" y="1794942"/>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50 </a:t>
              </a:r>
            </a:p>
          </p:txBody>
        </p:sp>
        <p:sp>
          <p:nvSpPr>
            <p:cNvPr id="16" name="TextBox 16"/>
            <p:cNvSpPr txBox="1"/>
            <p:nvPr/>
          </p:nvSpPr>
          <p:spPr>
            <a:xfrm>
              <a:off x="165100" y="271622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25 </a:t>
              </a:r>
            </a:p>
          </p:txBody>
        </p:sp>
        <p:sp>
          <p:nvSpPr>
            <p:cNvPr id="17" name="TextBox 17"/>
            <p:cNvSpPr txBox="1"/>
            <p:nvPr/>
          </p:nvSpPr>
          <p:spPr>
            <a:xfrm>
              <a:off x="330200" y="3637509"/>
              <a:ext cx="2476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0 </a:t>
              </a:r>
            </a:p>
          </p:txBody>
        </p:sp>
        <p:grpSp>
          <p:nvGrpSpPr>
            <p:cNvPr id="18" name="Group 18"/>
            <p:cNvGrpSpPr>
              <a:grpSpLocks noChangeAspect="1"/>
            </p:cNvGrpSpPr>
            <p:nvPr/>
          </p:nvGrpSpPr>
          <p:grpSpPr>
            <a:xfrm>
              <a:off x="722630" y="167894"/>
              <a:ext cx="4671948" cy="3685134"/>
              <a:chOff x="0" y="0"/>
              <a:chExt cx="4671948" cy="3685134"/>
            </a:xfrm>
          </p:grpSpPr>
          <p:sp>
            <p:nvSpPr>
              <p:cNvPr id="19" name="Freeform 19"/>
              <p:cNvSpPr/>
              <p:nvPr/>
            </p:nvSpPr>
            <p:spPr>
              <a:xfrm>
                <a:off x="0" y="509569"/>
                <a:ext cx="1051188" cy="3175565"/>
              </a:xfrm>
              <a:custGeom>
                <a:avLst/>
                <a:gdLst/>
                <a:ahLst/>
                <a:cxnLst/>
                <a:rect l="l" t="t" r="r" b="b"/>
                <a:pathLst>
                  <a:path w="1051188" h="3175565">
                    <a:moveTo>
                      <a:pt x="0" y="3175565"/>
                    </a:moveTo>
                    <a:lnTo>
                      <a:pt x="0" y="84095"/>
                    </a:lnTo>
                    <a:cubicBezTo>
                      <a:pt x="0" y="37650"/>
                      <a:pt x="37651" y="0"/>
                      <a:pt x="84095" y="0"/>
                    </a:cubicBezTo>
                    <a:lnTo>
                      <a:pt x="967093" y="0"/>
                    </a:lnTo>
                    <a:cubicBezTo>
                      <a:pt x="1013538" y="0"/>
                      <a:pt x="1051188" y="37650"/>
                      <a:pt x="1051188" y="84095"/>
                    </a:cubicBezTo>
                    <a:lnTo>
                      <a:pt x="1051188" y="3175565"/>
                    </a:lnTo>
                    <a:close/>
                  </a:path>
                </a:pathLst>
              </a:custGeom>
              <a:solidFill>
                <a:srgbClr val="6CE5E8"/>
              </a:solidFill>
            </p:spPr>
          </p:sp>
          <p:sp>
            <p:nvSpPr>
              <p:cNvPr id="20" name="Freeform 20"/>
              <p:cNvSpPr/>
              <p:nvPr/>
            </p:nvSpPr>
            <p:spPr>
              <a:xfrm>
                <a:off x="1206920" y="1688812"/>
                <a:ext cx="1051188" cy="1996322"/>
              </a:xfrm>
              <a:custGeom>
                <a:avLst/>
                <a:gdLst/>
                <a:ahLst/>
                <a:cxnLst/>
                <a:rect l="l" t="t" r="r" b="b"/>
                <a:pathLst>
                  <a:path w="1051188" h="1996322">
                    <a:moveTo>
                      <a:pt x="0" y="1996322"/>
                    </a:moveTo>
                    <a:lnTo>
                      <a:pt x="0" y="84095"/>
                    </a:lnTo>
                    <a:cubicBezTo>
                      <a:pt x="0" y="37650"/>
                      <a:pt x="37651" y="0"/>
                      <a:pt x="84095" y="0"/>
                    </a:cubicBezTo>
                    <a:lnTo>
                      <a:pt x="967093" y="0"/>
                    </a:lnTo>
                    <a:cubicBezTo>
                      <a:pt x="989397" y="0"/>
                      <a:pt x="1010786" y="8860"/>
                      <a:pt x="1026557" y="24631"/>
                    </a:cubicBezTo>
                    <a:cubicBezTo>
                      <a:pt x="1042328" y="40401"/>
                      <a:pt x="1051188" y="61791"/>
                      <a:pt x="1051188" y="84095"/>
                    </a:cubicBezTo>
                    <a:lnTo>
                      <a:pt x="1051188" y="1996322"/>
                    </a:lnTo>
                    <a:close/>
                  </a:path>
                </a:pathLst>
              </a:custGeom>
              <a:solidFill>
                <a:srgbClr val="6CE5E8"/>
              </a:solidFill>
            </p:spPr>
          </p:sp>
          <p:sp>
            <p:nvSpPr>
              <p:cNvPr id="21" name="Freeform 21"/>
              <p:cNvSpPr/>
              <p:nvPr/>
            </p:nvSpPr>
            <p:spPr>
              <a:xfrm>
                <a:off x="2413840" y="2794352"/>
                <a:ext cx="1051188" cy="890782"/>
              </a:xfrm>
              <a:custGeom>
                <a:avLst/>
                <a:gdLst/>
                <a:ahLst/>
                <a:cxnLst/>
                <a:rect l="l" t="t" r="r" b="b"/>
                <a:pathLst>
                  <a:path w="1051188" h="890782">
                    <a:moveTo>
                      <a:pt x="0" y="890782"/>
                    </a:moveTo>
                    <a:lnTo>
                      <a:pt x="0" y="84095"/>
                    </a:lnTo>
                    <a:cubicBezTo>
                      <a:pt x="0" y="37650"/>
                      <a:pt x="37650" y="0"/>
                      <a:pt x="84095" y="0"/>
                    </a:cubicBezTo>
                    <a:lnTo>
                      <a:pt x="967093" y="0"/>
                    </a:lnTo>
                    <a:cubicBezTo>
                      <a:pt x="1013538" y="0"/>
                      <a:pt x="1051188" y="37651"/>
                      <a:pt x="1051188" y="84095"/>
                    </a:cubicBezTo>
                    <a:lnTo>
                      <a:pt x="1051188" y="890782"/>
                    </a:lnTo>
                    <a:close/>
                  </a:path>
                </a:pathLst>
              </a:custGeom>
              <a:solidFill>
                <a:srgbClr val="6CE5E8"/>
              </a:solidFill>
            </p:spPr>
          </p:sp>
          <p:sp>
            <p:nvSpPr>
              <p:cNvPr id="22" name="Freeform 22"/>
              <p:cNvSpPr/>
              <p:nvPr/>
            </p:nvSpPr>
            <p:spPr>
              <a:xfrm>
                <a:off x="3620760" y="3383973"/>
                <a:ext cx="1051189" cy="301161"/>
              </a:xfrm>
              <a:custGeom>
                <a:avLst/>
                <a:gdLst/>
                <a:ahLst/>
                <a:cxnLst/>
                <a:rect l="l" t="t" r="r" b="b"/>
                <a:pathLst>
                  <a:path w="1051189" h="301161">
                    <a:moveTo>
                      <a:pt x="0" y="301161"/>
                    </a:moveTo>
                    <a:lnTo>
                      <a:pt x="0" y="84095"/>
                    </a:lnTo>
                    <a:cubicBezTo>
                      <a:pt x="0" y="61792"/>
                      <a:pt x="8860" y="40402"/>
                      <a:pt x="24631" y="24631"/>
                    </a:cubicBezTo>
                    <a:cubicBezTo>
                      <a:pt x="40401" y="8860"/>
                      <a:pt x="61792" y="0"/>
                      <a:pt x="84095" y="0"/>
                    </a:cubicBezTo>
                    <a:lnTo>
                      <a:pt x="967093" y="0"/>
                    </a:lnTo>
                    <a:cubicBezTo>
                      <a:pt x="989396" y="0"/>
                      <a:pt x="1010786" y="8860"/>
                      <a:pt x="1026557" y="24631"/>
                    </a:cubicBezTo>
                    <a:cubicBezTo>
                      <a:pt x="1042328" y="40402"/>
                      <a:pt x="1051188" y="61792"/>
                      <a:pt x="1051188" y="84095"/>
                    </a:cubicBezTo>
                    <a:lnTo>
                      <a:pt x="1051188" y="301161"/>
                    </a:lnTo>
                    <a:close/>
                  </a:path>
                </a:pathLst>
              </a:custGeom>
              <a:solidFill>
                <a:srgbClr val="6CE5E8"/>
              </a:solidFill>
            </p:spPr>
          </p:sp>
        </p:grpSp>
      </p:grpSp>
      <p:sp>
        <p:nvSpPr>
          <p:cNvPr id="23" name="TextBox 23"/>
          <p:cNvSpPr txBox="1"/>
          <p:nvPr/>
        </p:nvSpPr>
        <p:spPr>
          <a:xfrm>
            <a:off x="356839" y="5014158"/>
            <a:ext cx="9310806" cy="2501263"/>
          </a:xfrm>
          <a:prstGeom prst="rect">
            <a:avLst/>
          </a:prstGeom>
        </p:spPr>
        <p:txBody>
          <a:bodyPr lIns="0" tIns="0" rIns="0" bIns="0" rtlCol="0" anchor="t">
            <a:spAutoFit/>
          </a:bodyPr>
          <a:lstStyle/>
          <a:p>
            <a:pPr algn="ctr">
              <a:lnSpc>
                <a:spcPts val="3360"/>
              </a:lnSpc>
            </a:pPr>
            <a:r>
              <a:rPr lang="en-US" sz="2400">
                <a:solidFill>
                  <a:srgbClr val="000000"/>
                </a:solidFill>
                <a:latin typeface="Abril Fatface"/>
              </a:rPr>
              <a:t> Kamu emekçilerinin yüzde 86’inin aylık fatura gideri 501 TL veya üzerindedir. Yüzde 54’ünün fatura gideri 501 TL ila 1000 TL arasında olurken yüzde 24’ü 1.001 TL ile 1.500 TL arasında aylık fatura ödemektedir. Fatura gideri 1.500 TL üzerinde olan kamu emekçilerinin oranı ise yüzde 8 olarak ifade edilmiştir. </a:t>
            </a:r>
          </a:p>
          <a:p>
            <a:pPr algn="ctr">
              <a:lnSpc>
                <a:spcPts val="3360"/>
              </a:lnSpc>
            </a:pPr>
            <a:endParaRPr lang="en-US" sz="2400">
              <a:solidFill>
                <a:srgbClr val="000000"/>
              </a:solidFill>
              <a:latin typeface="Abril Fatfac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2836540" y="731520"/>
            <a:ext cx="3657600" cy="1828800"/>
            <a:chOff x="0" y="0"/>
            <a:chExt cx="4876800" cy="2438400"/>
          </a:xfrm>
        </p:grpSpPr>
        <p:grpSp>
          <p:nvGrpSpPr>
            <p:cNvPr id="3" name="Group 3"/>
            <p:cNvGrpSpPr>
              <a:grpSpLocks noChangeAspect="1"/>
            </p:cNvGrpSpPr>
            <p:nvPr/>
          </p:nvGrpSpPr>
          <p:grpSpPr>
            <a:xfrm>
              <a:off x="0" y="0"/>
              <a:ext cx="4876800" cy="2438400"/>
              <a:chOff x="0" y="0"/>
              <a:chExt cx="2540000" cy="1270000"/>
            </a:xfrm>
          </p:grpSpPr>
          <p:sp>
            <p:nvSpPr>
              <p:cNvPr id="4" name="Freeform 4"/>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82800" y="1264333"/>
                    </a:lnTo>
                    <a:cubicBezTo>
                      <a:pt x="2080799" y="816855"/>
                      <a:pt x="1717483" y="455160"/>
                      <a:pt x="1270000" y="455160"/>
                    </a:cubicBezTo>
                    <a:cubicBezTo>
                      <a:pt x="822517" y="455160"/>
                      <a:pt x="459201" y="816855"/>
                      <a:pt x="457200" y="1264333"/>
                    </a:cubicBezTo>
                    <a:close/>
                  </a:path>
                </a:pathLst>
              </a:custGeom>
              <a:solidFill>
                <a:srgbClr val="6CE5E8"/>
              </a:solidFill>
            </p:spPr>
          </p:sp>
          <p:sp>
            <p:nvSpPr>
              <p:cNvPr id="5" name="Freeform 5"/>
              <p:cNvSpPr/>
              <p:nvPr/>
            </p:nvSpPr>
            <p:spPr>
              <a:xfrm>
                <a:off x="1139302" y="659852"/>
                <a:ext cx="1110161" cy="617533"/>
              </a:xfrm>
              <a:custGeom>
                <a:avLst/>
                <a:gdLst/>
                <a:ahLst/>
                <a:cxnLst/>
                <a:rect l="l" t="t" r="r" b="b"/>
                <a:pathLst>
                  <a:path w="1110161" h="617533">
                    <a:moveTo>
                      <a:pt x="185525" y="597703"/>
                    </a:moveTo>
                    <a:cubicBezTo>
                      <a:pt x="144565" y="617533"/>
                      <a:pt x="96124" y="613931"/>
                      <a:pt x="58547" y="588261"/>
                    </a:cubicBezTo>
                    <a:cubicBezTo>
                      <a:pt x="20970" y="562591"/>
                      <a:pt x="0" y="518776"/>
                      <a:pt x="3578" y="473409"/>
                    </a:cubicBezTo>
                    <a:cubicBezTo>
                      <a:pt x="7155" y="428041"/>
                      <a:pt x="34734" y="388055"/>
                      <a:pt x="75871" y="368593"/>
                    </a:cubicBezTo>
                    <a:lnTo>
                      <a:pt x="1073056" y="3966"/>
                    </a:lnTo>
                    <a:cubicBezTo>
                      <a:pt x="1081248" y="0"/>
                      <a:pt x="1090936" y="720"/>
                      <a:pt x="1098451" y="5855"/>
                    </a:cubicBezTo>
                    <a:cubicBezTo>
                      <a:pt x="1105967" y="10989"/>
                      <a:pt x="1110161" y="19751"/>
                      <a:pt x="1109445" y="28825"/>
                    </a:cubicBezTo>
                    <a:cubicBezTo>
                      <a:pt x="1108730" y="37899"/>
                      <a:pt x="1103214" y="45896"/>
                      <a:pt x="1094987" y="49788"/>
                    </a:cubicBezTo>
                    <a:lnTo>
                      <a:pt x="185525" y="597703"/>
                    </a:lnTo>
                    <a:close/>
                  </a:path>
                </a:pathLst>
              </a:custGeom>
              <a:solidFill>
                <a:srgbClr val="494F56"/>
              </a:solidFill>
            </p:spPr>
          </p:sp>
        </p:grpSp>
      </p:grpSp>
      <p:sp>
        <p:nvSpPr>
          <p:cNvPr id="6" name="TextBox 6"/>
          <p:cNvSpPr txBox="1"/>
          <p:nvPr/>
        </p:nvSpPr>
        <p:spPr>
          <a:xfrm>
            <a:off x="731520" y="3118399"/>
            <a:ext cx="8599160" cy="3916044"/>
          </a:xfrm>
          <a:prstGeom prst="rect">
            <a:avLst/>
          </a:prstGeom>
        </p:spPr>
        <p:txBody>
          <a:bodyPr lIns="0" tIns="0" rIns="0" bIns="0" rtlCol="0" anchor="t">
            <a:spAutoFit/>
          </a:bodyPr>
          <a:lstStyle/>
          <a:p>
            <a:pPr algn="ctr">
              <a:lnSpc>
                <a:spcPts val="5180"/>
              </a:lnSpc>
            </a:pPr>
            <a:r>
              <a:rPr lang="en-US" sz="3700">
                <a:solidFill>
                  <a:srgbClr val="000000"/>
                </a:solidFill>
                <a:latin typeface="Abril Fatface"/>
              </a:rPr>
              <a:t> Kamu emekçilerinin % 83’ü 10 yıl içerisinde ödemek durumunda olduğu bir borca sahip olduğunu ifade etmiştir. Bu oran kadınlarda % 81 olarak ifade edilmiştir. </a:t>
            </a:r>
          </a:p>
          <a:p>
            <a:pPr algn="ctr">
              <a:lnSpc>
                <a:spcPts val="5180"/>
              </a:lnSpc>
            </a:pPr>
            <a:endParaRPr lang="en-US" sz="3700">
              <a:solidFill>
                <a:srgbClr val="000000"/>
              </a:solidFill>
              <a:latin typeface="Abril Fatfac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2836540" y="1478140"/>
            <a:ext cx="4939030" cy="658368"/>
            <a:chOff x="0" y="0"/>
            <a:chExt cx="6585373" cy="877824"/>
          </a:xfrm>
        </p:grpSpPr>
        <p:sp>
          <p:nvSpPr>
            <p:cNvPr id="3" name="TextBox 3"/>
            <p:cNvSpPr txBox="1"/>
            <p:nvPr/>
          </p:nvSpPr>
          <p:spPr>
            <a:xfrm>
              <a:off x="5120640" y="-91186"/>
              <a:ext cx="1464733" cy="964946"/>
            </a:xfrm>
            <a:prstGeom prst="rect">
              <a:avLst/>
            </a:prstGeom>
          </p:spPr>
          <p:txBody>
            <a:bodyPr lIns="0" tIns="0" rIns="0" bIns="0" rtlCol="0" anchor="t">
              <a:spAutoFit/>
            </a:bodyPr>
            <a:lstStyle/>
            <a:p>
              <a:pPr algn="l">
                <a:lnSpc>
                  <a:spcPts val="6048"/>
                </a:lnSpc>
              </a:pPr>
              <a:r>
                <a:rPr lang="en-US" sz="4320">
                  <a:solidFill>
                    <a:srgbClr val="000000"/>
                  </a:solidFill>
                  <a:latin typeface="Arimo"/>
                </a:rPr>
                <a:t>%50</a:t>
              </a:r>
            </a:p>
          </p:txBody>
        </p:sp>
        <p:grpSp>
          <p:nvGrpSpPr>
            <p:cNvPr id="4" name="Group 4"/>
            <p:cNvGrpSpPr>
              <a:grpSpLocks noChangeAspect="1"/>
            </p:cNvGrpSpPr>
            <p:nvPr/>
          </p:nvGrpSpPr>
          <p:grpSpPr>
            <a:xfrm>
              <a:off x="0" y="0"/>
              <a:ext cx="4876800" cy="877824"/>
              <a:chOff x="0" y="0"/>
              <a:chExt cx="1270000" cy="228600"/>
            </a:xfrm>
          </p:grpSpPr>
          <p:sp>
            <p:nvSpPr>
              <p:cNvPr id="5" name="Freeform 5"/>
              <p:cNvSpPr/>
              <p:nvPr/>
            </p:nvSpPr>
            <p:spPr>
              <a:xfrm>
                <a:off x="-5645" y="-183"/>
                <a:ext cx="1281290" cy="228966"/>
              </a:xfrm>
              <a:custGeom>
                <a:avLst/>
                <a:gdLst/>
                <a:ahLst/>
                <a:cxnLst/>
                <a:rect l="l" t="t" r="r" b="b"/>
                <a:pathLst>
                  <a:path w="1281290" h="228966">
                    <a:moveTo>
                      <a:pt x="119945" y="183"/>
                    </a:moveTo>
                    <a:lnTo>
                      <a:pt x="1161345" y="183"/>
                    </a:lnTo>
                    <a:cubicBezTo>
                      <a:pt x="1202302" y="0"/>
                      <a:pt x="1240227" y="21745"/>
                      <a:pt x="1260759" y="57185"/>
                    </a:cubicBezTo>
                    <a:cubicBezTo>
                      <a:pt x="1281290" y="92625"/>
                      <a:pt x="1281290" y="136341"/>
                      <a:pt x="1260759" y="171781"/>
                    </a:cubicBezTo>
                    <a:cubicBezTo>
                      <a:pt x="1240227" y="207221"/>
                      <a:pt x="1202302" y="228966"/>
                      <a:pt x="1161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494F56"/>
              </a:solidFill>
            </p:spPr>
          </p:sp>
          <p:sp>
            <p:nvSpPr>
              <p:cNvPr id="6" name="Freeform 6"/>
              <p:cNvSpPr/>
              <p:nvPr/>
            </p:nvSpPr>
            <p:spPr>
              <a:xfrm>
                <a:off x="-5645" y="-183"/>
                <a:ext cx="646290" cy="228966"/>
              </a:xfrm>
              <a:custGeom>
                <a:avLst/>
                <a:gdLst/>
                <a:ahLst/>
                <a:cxnLst/>
                <a:rect l="l" t="t" r="r" b="b"/>
                <a:pathLst>
                  <a:path w="646290" h="228966">
                    <a:moveTo>
                      <a:pt x="119945" y="183"/>
                    </a:moveTo>
                    <a:lnTo>
                      <a:pt x="526345" y="183"/>
                    </a:lnTo>
                    <a:cubicBezTo>
                      <a:pt x="567302" y="0"/>
                      <a:pt x="605227" y="21745"/>
                      <a:pt x="625759" y="57185"/>
                    </a:cubicBezTo>
                    <a:cubicBezTo>
                      <a:pt x="646290" y="92625"/>
                      <a:pt x="646290" y="136341"/>
                      <a:pt x="625759" y="171781"/>
                    </a:cubicBezTo>
                    <a:cubicBezTo>
                      <a:pt x="605227" y="207221"/>
                      <a:pt x="567302" y="228966"/>
                      <a:pt x="526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6CE5E8"/>
              </a:solidFill>
            </p:spPr>
          </p:sp>
        </p:grpSp>
      </p:grpSp>
      <p:sp>
        <p:nvSpPr>
          <p:cNvPr id="7" name="TextBox 7"/>
          <p:cNvSpPr txBox="1"/>
          <p:nvPr/>
        </p:nvSpPr>
        <p:spPr>
          <a:xfrm>
            <a:off x="0" y="2748344"/>
            <a:ext cx="9753600" cy="4082414"/>
          </a:xfrm>
          <a:prstGeom prst="rect">
            <a:avLst/>
          </a:prstGeom>
        </p:spPr>
        <p:txBody>
          <a:bodyPr lIns="0" tIns="0" rIns="0" bIns="0" rtlCol="0" anchor="t">
            <a:spAutoFit/>
          </a:bodyPr>
          <a:lstStyle/>
          <a:p>
            <a:pPr algn="ctr">
              <a:lnSpc>
                <a:spcPts val="5460"/>
              </a:lnSpc>
            </a:pPr>
            <a:r>
              <a:rPr lang="en-US" sz="3900">
                <a:solidFill>
                  <a:srgbClr val="000000"/>
                </a:solidFill>
                <a:latin typeface="Abril Fatface"/>
              </a:rPr>
              <a:t> Her iki kamu emekçisinden biri </a:t>
            </a:r>
          </a:p>
          <a:p>
            <a:pPr algn="ctr">
              <a:lnSpc>
                <a:spcPts val="5460"/>
              </a:lnSpc>
            </a:pPr>
            <a:r>
              <a:rPr lang="en-US" sz="3900">
                <a:solidFill>
                  <a:srgbClr val="000000"/>
                </a:solidFill>
                <a:latin typeface="Abril Fatface"/>
              </a:rPr>
              <a:t>(% 50’si), gelecek on yıl içerisinde 50 bin TL veya üzerinde bir borç/kredi ödemek zorundadır. Bu oran kadın kamu emekçilerinde yüzde 44’tür. </a:t>
            </a:r>
          </a:p>
          <a:p>
            <a:pPr algn="ctr">
              <a:lnSpc>
                <a:spcPts val="5460"/>
              </a:lnSpc>
            </a:pPr>
            <a:endParaRPr lang="en-US" sz="3900">
              <a:solidFill>
                <a:srgbClr val="000000"/>
              </a:solidFill>
              <a:latin typeface="Abril Fatfa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20793" y="289106"/>
            <a:ext cx="3901440" cy="2702634"/>
          </a:xfrm>
          <a:prstGeom prst="rect">
            <a:avLst/>
          </a:prstGeom>
        </p:spPr>
      </p:pic>
      <p:sp>
        <p:nvSpPr>
          <p:cNvPr id="3" name="TextBox 3"/>
          <p:cNvSpPr txBox="1"/>
          <p:nvPr/>
        </p:nvSpPr>
        <p:spPr>
          <a:xfrm>
            <a:off x="409704" y="3369508"/>
            <a:ext cx="9055781" cy="3166109"/>
          </a:xfrm>
          <a:prstGeom prst="rect">
            <a:avLst/>
          </a:prstGeom>
        </p:spPr>
        <p:txBody>
          <a:bodyPr lIns="0" tIns="0" rIns="0" bIns="0" rtlCol="0" anchor="t">
            <a:spAutoFit/>
          </a:bodyPr>
          <a:lstStyle/>
          <a:p>
            <a:pPr algn="ctr">
              <a:lnSpc>
                <a:spcPts val="5040"/>
              </a:lnSpc>
            </a:pPr>
            <a:r>
              <a:rPr lang="en-US" sz="3600">
                <a:solidFill>
                  <a:srgbClr val="000000"/>
                </a:solidFill>
                <a:latin typeface="Abril Fatface"/>
              </a:rPr>
              <a:t> Kamu emekçilerinin %22’si geçinmek amacıyla ek iş yaptığını ifade etmektedir. Bu oran erkeklerde %25 iken kadınlarda yüzde 16 olarak ifade edilmiştir. </a:t>
            </a:r>
          </a:p>
          <a:p>
            <a:pPr algn="ctr">
              <a:lnSpc>
                <a:spcPts val="5040"/>
              </a:lnSpc>
            </a:pPr>
            <a:endParaRPr lang="en-US" sz="3600">
              <a:solidFill>
                <a:srgbClr val="000000"/>
              </a:solidFill>
              <a:latin typeface="Abril Fatfac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3107382" y="163221"/>
            <a:ext cx="3538837" cy="3746094"/>
            <a:chOff x="0" y="0"/>
            <a:chExt cx="4718449" cy="4994792"/>
          </a:xfrm>
        </p:grpSpPr>
        <p:sp>
          <p:nvSpPr>
            <p:cNvPr id="3" name="TextBox 3"/>
            <p:cNvSpPr txBox="1"/>
            <p:nvPr/>
          </p:nvSpPr>
          <p:spPr>
            <a:xfrm rot="-2700000">
              <a:off x="455426" y="3953599"/>
              <a:ext cx="7874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Genel</a:t>
              </a:r>
            </a:p>
          </p:txBody>
        </p:sp>
        <p:sp>
          <p:nvSpPr>
            <p:cNvPr id="4" name="TextBox 4"/>
            <p:cNvSpPr txBox="1"/>
            <p:nvPr/>
          </p:nvSpPr>
          <p:spPr>
            <a:xfrm rot="-2700000">
              <a:off x="1546591" y="3946864"/>
              <a:ext cx="7683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Bekar</a:t>
              </a:r>
            </a:p>
          </p:txBody>
        </p:sp>
        <p:sp>
          <p:nvSpPr>
            <p:cNvPr id="5" name="TextBox 5"/>
            <p:cNvSpPr txBox="1"/>
            <p:nvPr/>
          </p:nvSpPr>
          <p:spPr>
            <a:xfrm rot="-2700000">
              <a:off x="2079489" y="4171370"/>
              <a:ext cx="14033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Lise ve altı</a:t>
              </a:r>
            </a:p>
          </p:txBody>
        </p:sp>
        <p:sp>
          <p:nvSpPr>
            <p:cNvPr id="6" name="TextBox 6"/>
            <p:cNvSpPr txBox="1"/>
            <p:nvPr/>
          </p:nvSpPr>
          <p:spPr>
            <a:xfrm rot="-2700000">
              <a:off x="3208593" y="4148920"/>
              <a:ext cx="13398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40yaş altı </a:t>
              </a:r>
            </a:p>
          </p:txBody>
        </p:sp>
        <p:grpSp>
          <p:nvGrpSpPr>
            <p:cNvPr id="7" name="Group 7"/>
            <p:cNvGrpSpPr>
              <a:grpSpLocks noChangeAspect="1"/>
            </p:cNvGrpSpPr>
            <p:nvPr/>
          </p:nvGrpSpPr>
          <p:grpSpPr>
            <a:xfrm>
              <a:off x="557530" y="167894"/>
              <a:ext cx="4160919" cy="3403187"/>
              <a:chOff x="0" y="0"/>
              <a:chExt cx="4160919" cy="3403187"/>
            </a:xfrm>
          </p:grpSpPr>
          <p:sp>
            <p:nvSpPr>
              <p:cNvPr id="8" name="Freeform 8"/>
              <p:cNvSpPr/>
              <p:nvPr/>
            </p:nvSpPr>
            <p:spPr>
              <a:xfrm>
                <a:off x="0" y="-6350"/>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9" name="Freeform 9"/>
              <p:cNvSpPr/>
              <p:nvPr/>
            </p:nvSpPr>
            <p:spPr>
              <a:xfrm>
                <a:off x="0" y="674287"/>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0" name="Freeform 10"/>
              <p:cNvSpPr/>
              <p:nvPr/>
            </p:nvSpPr>
            <p:spPr>
              <a:xfrm>
                <a:off x="0" y="1354925"/>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1" name="Freeform 11"/>
              <p:cNvSpPr/>
              <p:nvPr/>
            </p:nvSpPr>
            <p:spPr>
              <a:xfrm>
                <a:off x="0" y="2035562"/>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2" name="Freeform 12"/>
              <p:cNvSpPr/>
              <p:nvPr/>
            </p:nvSpPr>
            <p:spPr>
              <a:xfrm>
                <a:off x="0" y="2716200"/>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3" name="Freeform 13"/>
              <p:cNvSpPr/>
              <p:nvPr/>
            </p:nvSpPr>
            <p:spPr>
              <a:xfrm>
                <a:off x="0" y="3396837"/>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grpSp>
        <p:sp>
          <p:nvSpPr>
            <p:cNvPr id="14" name="TextBox 14"/>
            <p:cNvSpPr txBox="1"/>
            <p:nvPr/>
          </p:nvSpPr>
          <p:spPr>
            <a:xfrm>
              <a:off x="0" y="-4762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50 </a:t>
              </a:r>
            </a:p>
          </p:txBody>
        </p:sp>
        <p:sp>
          <p:nvSpPr>
            <p:cNvPr id="15" name="TextBox 15"/>
            <p:cNvSpPr txBox="1"/>
            <p:nvPr/>
          </p:nvSpPr>
          <p:spPr>
            <a:xfrm>
              <a:off x="0" y="633012"/>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40 </a:t>
              </a:r>
            </a:p>
          </p:txBody>
        </p:sp>
        <p:sp>
          <p:nvSpPr>
            <p:cNvPr id="16" name="TextBox 16"/>
            <p:cNvSpPr txBox="1"/>
            <p:nvPr/>
          </p:nvSpPr>
          <p:spPr>
            <a:xfrm>
              <a:off x="0" y="1313650"/>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30 </a:t>
              </a:r>
            </a:p>
          </p:txBody>
        </p:sp>
        <p:sp>
          <p:nvSpPr>
            <p:cNvPr id="17" name="TextBox 17"/>
            <p:cNvSpPr txBox="1"/>
            <p:nvPr/>
          </p:nvSpPr>
          <p:spPr>
            <a:xfrm>
              <a:off x="0" y="1994287"/>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20 </a:t>
              </a:r>
            </a:p>
          </p:txBody>
        </p:sp>
        <p:sp>
          <p:nvSpPr>
            <p:cNvPr id="18" name="TextBox 18"/>
            <p:cNvSpPr txBox="1"/>
            <p:nvPr/>
          </p:nvSpPr>
          <p:spPr>
            <a:xfrm>
              <a:off x="0" y="267492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10 </a:t>
              </a:r>
            </a:p>
          </p:txBody>
        </p:sp>
        <p:sp>
          <p:nvSpPr>
            <p:cNvPr id="19" name="TextBox 19"/>
            <p:cNvSpPr txBox="1"/>
            <p:nvPr/>
          </p:nvSpPr>
          <p:spPr>
            <a:xfrm>
              <a:off x="165100" y="3355562"/>
              <a:ext cx="2476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0 </a:t>
              </a:r>
            </a:p>
          </p:txBody>
        </p:sp>
        <p:grpSp>
          <p:nvGrpSpPr>
            <p:cNvPr id="20" name="Group 20"/>
            <p:cNvGrpSpPr>
              <a:grpSpLocks noChangeAspect="1"/>
            </p:cNvGrpSpPr>
            <p:nvPr/>
          </p:nvGrpSpPr>
          <p:grpSpPr>
            <a:xfrm>
              <a:off x="557530" y="167894"/>
              <a:ext cx="4160919" cy="3403187"/>
              <a:chOff x="0" y="0"/>
              <a:chExt cx="4160919" cy="3403187"/>
            </a:xfrm>
          </p:grpSpPr>
          <p:sp>
            <p:nvSpPr>
              <p:cNvPr id="21" name="Freeform 21"/>
              <p:cNvSpPr/>
              <p:nvPr/>
            </p:nvSpPr>
            <p:spPr>
              <a:xfrm>
                <a:off x="0" y="1082670"/>
                <a:ext cx="936207" cy="2320517"/>
              </a:xfrm>
              <a:custGeom>
                <a:avLst/>
                <a:gdLst/>
                <a:ahLst/>
                <a:cxnLst/>
                <a:rect l="l" t="t" r="r" b="b"/>
                <a:pathLst>
                  <a:path w="936207" h="2320517">
                    <a:moveTo>
                      <a:pt x="0" y="2320517"/>
                    </a:moveTo>
                    <a:lnTo>
                      <a:pt x="0" y="74896"/>
                    </a:lnTo>
                    <a:cubicBezTo>
                      <a:pt x="0" y="33532"/>
                      <a:pt x="33532" y="0"/>
                      <a:pt x="74897" y="0"/>
                    </a:cubicBezTo>
                    <a:lnTo>
                      <a:pt x="861310" y="0"/>
                    </a:lnTo>
                    <a:cubicBezTo>
                      <a:pt x="902674" y="0"/>
                      <a:pt x="936207" y="33532"/>
                      <a:pt x="936207" y="74896"/>
                    </a:cubicBezTo>
                    <a:lnTo>
                      <a:pt x="936207" y="2320517"/>
                    </a:lnTo>
                    <a:close/>
                  </a:path>
                </a:pathLst>
              </a:custGeom>
              <a:solidFill>
                <a:srgbClr val="6CE5E8"/>
              </a:solidFill>
            </p:spPr>
          </p:sp>
          <p:sp>
            <p:nvSpPr>
              <p:cNvPr id="22" name="Freeform 22"/>
              <p:cNvSpPr/>
              <p:nvPr/>
            </p:nvSpPr>
            <p:spPr>
              <a:xfrm>
                <a:off x="1074904" y="674287"/>
                <a:ext cx="936207" cy="2728899"/>
              </a:xfrm>
              <a:custGeom>
                <a:avLst/>
                <a:gdLst/>
                <a:ahLst/>
                <a:cxnLst/>
                <a:rect l="l" t="t" r="r" b="b"/>
                <a:pathLst>
                  <a:path w="936207" h="2728899">
                    <a:moveTo>
                      <a:pt x="0" y="2728900"/>
                    </a:moveTo>
                    <a:lnTo>
                      <a:pt x="0" y="74897"/>
                    </a:lnTo>
                    <a:cubicBezTo>
                      <a:pt x="0" y="33533"/>
                      <a:pt x="33532" y="0"/>
                      <a:pt x="74897" y="0"/>
                    </a:cubicBezTo>
                    <a:lnTo>
                      <a:pt x="861310" y="0"/>
                    </a:lnTo>
                    <a:cubicBezTo>
                      <a:pt x="881174" y="0"/>
                      <a:pt x="900224" y="7891"/>
                      <a:pt x="914270" y="21937"/>
                    </a:cubicBezTo>
                    <a:cubicBezTo>
                      <a:pt x="928316" y="35983"/>
                      <a:pt x="936207" y="55033"/>
                      <a:pt x="936207" y="74897"/>
                    </a:cubicBezTo>
                    <a:lnTo>
                      <a:pt x="936207" y="2728900"/>
                    </a:lnTo>
                    <a:close/>
                  </a:path>
                </a:pathLst>
              </a:custGeom>
              <a:solidFill>
                <a:srgbClr val="6CE5E8"/>
              </a:solidFill>
            </p:spPr>
          </p:sp>
          <p:sp>
            <p:nvSpPr>
              <p:cNvPr id="23" name="Freeform 23"/>
              <p:cNvSpPr/>
              <p:nvPr/>
            </p:nvSpPr>
            <p:spPr>
              <a:xfrm>
                <a:off x="2149808" y="197841"/>
                <a:ext cx="936207" cy="3205346"/>
              </a:xfrm>
              <a:custGeom>
                <a:avLst/>
                <a:gdLst/>
                <a:ahLst/>
                <a:cxnLst/>
                <a:rect l="l" t="t" r="r" b="b"/>
                <a:pathLst>
                  <a:path w="936207" h="3205346">
                    <a:moveTo>
                      <a:pt x="0" y="3205346"/>
                    </a:moveTo>
                    <a:lnTo>
                      <a:pt x="0" y="74897"/>
                    </a:lnTo>
                    <a:cubicBezTo>
                      <a:pt x="0" y="55033"/>
                      <a:pt x="7891" y="35983"/>
                      <a:pt x="21937" y="21937"/>
                    </a:cubicBezTo>
                    <a:cubicBezTo>
                      <a:pt x="35983" y="7891"/>
                      <a:pt x="55033" y="0"/>
                      <a:pt x="74897" y="0"/>
                    </a:cubicBezTo>
                    <a:lnTo>
                      <a:pt x="861311" y="0"/>
                    </a:lnTo>
                    <a:cubicBezTo>
                      <a:pt x="881174" y="0"/>
                      <a:pt x="900225" y="7891"/>
                      <a:pt x="914270" y="21937"/>
                    </a:cubicBezTo>
                    <a:cubicBezTo>
                      <a:pt x="928316" y="35983"/>
                      <a:pt x="936207" y="55033"/>
                      <a:pt x="936207" y="74897"/>
                    </a:cubicBezTo>
                    <a:lnTo>
                      <a:pt x="936207" y="3205346"/>
                    </a:lnTo>
                    <a:close/>
                  </a:path>
                </a:pathLst>
              </a:custGeom>
              <a:solidFill>
                <a:srgbClr val="6CE5E8"/>
              </a:solidFill>
            </p:spPr>
          </p:sp>
          <p:sp>
            <p:nvSpPr>
              <p:cNvPr id="24" name="Freeform 24"/>
              <p:cNvSpPr/>
              <p:nvPr/>
            </p:nvSpPr>
            <p:spPr>
              <a:xfrm>
                <a:off x="3224712" y="810415"/>
                <a:ext cx="936207" cy="2592772"/>
              </a:xfrm>
              <a:custGeom>
                <a:avLst/>
                <a:gdLst/>
                <a:ahLst/>
                <a:cxnLst/>
                <a:rect l="l" t="t" r="r" b="b"/>
                <a:pathLst>
                  <a:path w="936207" h="2592772">
                    <a:moveTo>
                      <a:pt x="0" y="2592772"/>
                    </a:moveTo>
                    <a:lnTo>
                      <a:pt x="0" y="74896"/>
                    </a:lnTo>
                    <a:cubicBezTo>
                      <a:pt x="0" y="55033"/>
                      <a:pt x="7891" y="35982"/>
                      <a:pt x="21937" y="21937"/>
                    </a:cubicBezTo>
                    <a:cubicBezTo>
                      <a:pt x="35983" y="7891"/>
                      <a:pt x="55033" y="0"/>
                      <a:pt x="74897" y="0"/>
                    </a:cubicBezTo>
                    <a:lnTo>
                      <a:pt x="861311" y="0"/>
                    </a:lnTo>
                    <a:cubicBezTo>
                      <a:pt x="881175" y="0"/>
                      <a:pt x="900225" y="7891"/>
                      <a:pt x="914271" y="21937"/>
                    </a:cubicBezTo>
                    <a:cubicBezTo>
                      <a:pt x="928316" y="35982"/>
                      <a:pt x="936207" y="55033"/>
                      <a:pt x="936207" y="74896"/>
                    </a:cubicBezTo>
                    <a:lnTo>
                      <a:pt x="936207" y="2592772"/>
                    </a:lnTo>
                    <a:close/>
                  </a:path>
                </a:pathLst>
              </a:custGeom>
              <a:solidFill>
                <a:srgbClr val="6CE5E8"/>
              </a:solidFill>
            </p:spPr>
          </p:sp>
        </p:grpSp>
      </p:grpSp>
      <p:sp>
        <p:nvSpPr>
          <p:cNvPr id="25" name="TextBox 25"/>
          <p:cNvSpPr txBox="1"/>
          <p:nvPr/>
        </p:nvSpPr>
        <p:spPr>
          <a:xfrm>
            <a:off x="581515" y="4141885"/>
            <a:ext cx="8782155" cy="2920363"/>
          </a:xfrm>
          <a:prstGeom prst="rect">
            <a:avLst/>
          </a:prstGeom>
        </p:spPr>
        <p:txBody>
          <a:bodyPr lIns="0" tIns="0" rIns="0" bIns="0" rtlCol="0" anchor="t">
            <a:spAutoFit/>
          </a:bodyPr>
          <a:lstStyle/>
          <a:p>
            <a:pPr algn="ctr">
              <a:lnSpc>
                <a:spcPts val="3360"/>
              </a:lnSpc>
            </a:pPr>
            <a:r>
              <a:rPr lang="en-US" sz="2400">
                <a:solidFill>
                  <a:srgbClr val="000000"/>
                </a:solidFill>
                <a:latin typeface="Abril Fatface"/>
              </a:rPr>
              <a:t> Kamu emekçilerinin yüzde 34’ü geçinmek için yakınlarından maddi destek aldığını ifade etmiştir. Bu oran bekar kamu emekçilerinde yüzde 40’a, lise veya altı düzeyindeki kamu emekçilerinde ise yüzde 47’ye yükselmektedir. 40 yaş altı kamu emekçilerinde ise yüzde 38 oranında yakınlardan maddi destek alınarak geçim sağlanmaktadır</a:t>
            </a:r>
          </a:p>
          <a:p>
            <a:pPr algn="ctr">
              <a:lnSpc>
                <a:spcPts val="3360"/>
              </a:lnSpc>
            </a:pPr>
            <a:endParaRPr lang="en-US" sz="2400">
              <a:solidFill>
                <a:srgbClr val="000000"/>
              </a:solidFill>
              <a:latin typeface="Abril Fatfac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2228865" y="1570653"/>
            <a:ext cx="4939030" cy="658368"/>
            <a:chOff x="0" y="0"/>
            <a:chExt cx="6585373" cy="877824"/>
          </a:xfrm>
        </p:grpSpPr>
        <p:sp>
          <p:nvSpPr>
            <p:cNvPr id="3" name="TextBox 3"/>
            <p:cNvSpPr txBox="1"/>
            <p:nvPr/>
          </p:nvSpPr>
          <p:spPr>
            <a:xfrm>
              <a:off x="5120640" y="-91186"/>
              <a:ext cx="1464733" cy="964946"/>
            </a:xfrm>
            <a:prstGeom prst="rect">
              <a:avLst/>
            </a:prstGeom>
          </p:spPr>
          <p:txBody>
            <a:bodyPr lIns="0" tIns="0" rIns="0" bIns="0" rtlCol="0" anchor="t">
              <a:spAutoFit/>
            </a:bodyPr>
            <a:lstStyle/>
            <a:p>
              <a:pPr algn="l">
                <a:lnSpc>
                  <a:spcPts val="6048"/>
                </a:lnSpc>
              </a:pPr>
              <a:r>
                <a:rPr lang="en-US" sz="4320">
                  <a:solidFill>
                    <a:srgbClr val="000000"/>
                  </a:solidFill>
                  <a:latin typeface="Arimo"/>
                </a:rPr>
                <a:t>%78</a:t>
              </a:r>
            </a:p>
          </p:txBody>
        </p:sp>
        <p:grpSp>
          <p:nvGrpSpPr>
            <p:cNvPr id="4" name="Group 4"/>
            <p:cNvGrpSpPr>
              <a:grpSpLocks noChangeAspect="1"/>
            </p:cNvGrpSpPr>
            <p:nvPr/>
          </p:nvGrpSpPr>
          <p:grpSpPr>
            <a:xfrm>
              <a:off x="0" y="0"/>
              <a:ext cx="4876800" cy="877824"/>
              <a:chOff x="0" y="0"/>
              <a:chExt cx="1270000" cy="228600"/>
            </a:xfrm>
          </p:grpSpPr>
          <p:sp>
            <p:nvSpPr>
              <p:cNvPr id="5" name="Freeform 5"/>
              <p:cNvSpPr/>
              <p:nvPr/>
            </p:nvSpPr>
            <p:spPr>
              <a:xfrm>
                <a:off x="-5645" y="-183"/>
                <a:ext cx="1281290" cy="228966"/>
              </a:xfrm>
              <a:custGeom>
                <a:avLst/>
                <a:gdLst/>
                <a:ahLst/>
                <a:cxnLst/>
                <a:rect l="l" t="t" r="r" b="b"/>
                <a:pathLst>
                  <a:path w="1281290" h="228966">
                    <a:moveTo>
                      <a:pt x="119945" y="183"/>
                    </a:moveTo>
                    <a:lnTo>
                      <a:pt x="1161345" y="183"/>
                    </a:lnTo>
                    <a:cubicBezTo>
                      <a:pt x="1202302" y="0"/>
                      <a:pt x="1240227" y="21745"/>
                      <a:pt x="1260759" y="57185"/>
                    </a:cubicBezTo>
                    <a:cubicBezTo>
                      <a:pt x="1281290" y="92625"/>
                      <a:pt x="1281290" y="136341"/>
                      <a:pt x="1260759" y="171781"/>
                    </a:cubicBezTo>
                    <a:cubicBezTo>
                      <a:pt x="1240227" y="207221"/>
                      <a:pt x="1202302" y="228966"/>
                      <a:pt x="1161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494F56"/>
              </a:solidFill>
            </p:spPr>
          </p:sp>
          <p:sp>
            <p:nvSpPr>
              <p:cNvPr id="6" name="Freeform 6"/>
              <p:cNvSpPr/>
              <p:nvPr/>
            </p:nvSpPr>
            <p:spPr>
              <a:xfrm>
                <a:off x="-5645" y="-183"/>
                <a:ext cx="1001890" cy="228966"/>
              </a:xfrm>
              <a:custGeom>
                <a:avLst/>
                <a:gdLst/>
                <a:ahLst/>
                <a:cxnLst/>
                <a:rect l="l" t="t" r="r" b="b"/>
                <a:pathLst>
                  <a:path w="1001890" h="228966">
                    <a:moveTo>
                      <a:pt x="119945" y="183"/>
                    </a:moveTo>
                    <a:lnTo>
                      <a:pt x="881945" y="183"/>
                    </a:lnTo>
                    <a:cubicBezTo>
                      <a:pt x="922902" y="0"/>
                      <a:pt x="960827" y="21745"/>
                      <a:pt x="981359" y="57185"/>
                    </a:cubicBezTo>
                    <a:cubicBezTo>
                      <a:pt x="1001890" y="92625"/>
                      <a:pt x="1001890" y="136341"/>
                      <a:pt x="981359" y="171781"/>
                    </a:cubicBezTo>
                    <a:cubicBezTo>
                      <a:pt x="960827" y="207221"/>
                      <a:pt x="922902" y="228966"/>
                      <a:pt x="8819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6CE5E8"/>
              </a:solidFill>
            </p:spPr>
          </p:sp>
        </p:grpSp>
      </p:grpSp>
      <p:sp>
        <p:nvSpPr>
          <p:cNvPr id="7" name="TextBox 7"/>
          <p:cNvSpPr txBox="1"/>
          <p:nvPr/>
        </p:nvSpPr>
        <p:spPr>
          <a:xfrm>
            <a:off x="224676" y="2973021"/>
            <a:ext cx="8947408" cy="2601594"/>
          </a:xfrm>
          <a:prstGeom prst="rect">
            <a:avLst/>
          </a:prstGeom>
        </p:spPr>
        <p:txBody>
          <a:bodyPr lIns="0" tIns="0" rIns="0" bIns="0" rtlCol="0" anchor="t">
            <a:spAutoFit/>
          </a:bodyPr>
          <a:lstStyle/>
          <a:p>
            <a:pPr algn="ctr">
              <a:lnSpc>
                <a:spcPts val="5180"/>
              </a:lnSpc>
            </a:pPr>
            <a:r>
              <a:rPr lang="en-US" sz="3700">
                <a:solidFill>
                  <a:srgbClr val="000000"/>
                </a:solidFill>
                <a:latin typeface="Abril Fatface"/>
              </a:rPr>
              <a:t> Kamu emekçilerinin %78’i ekonomik nedenlerle evde yaptığı veya köyden aldığı ürünlerin arttığını ifade etmiştir.</a:t>
            </a:r>
          </a:p>
          <a:p>
            <a:pPr algn="ctr">
              <a:lnSpc>
                <a:spcPts val="5180"/>
              </a:lnSpc>
            </a:pPr>
            <a:endParaRPr lang="en-US" sz="3700">
              <a:solidFill>
                <a:srgbClr val="000000"/>
              </a:solidFill>
              <a:latin typeface="Abril Fatfac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911922" y="3393798"/>
            <a:ext cx="7619959" cy="4071267"/>
          </a:xfrm>
          <a:prstGeom prst="rect">
            <a:avLst/>
          </a:prstGeom>
        </p:spPr>
        <p:txBody>
          <a:bodyPr lIns="0" tIns="0" rIns="0" bIns="0" rtlCol="0" anchor="t">
            <a:spAutoFit/>
          </a:bodyPr>
          <a:lstStyle/>
          <a:p>
            <a:pPr algn="ctr">
              <a:lnSpc>
                <a:spcPts val="6214"/>
              </a:lnSpc>
            </a:pPr>
            <a:r>
              <a:rPr lang="en-US" sz="4438">
                <a:solidFill>
                  <a:srgbClr val="000000"/>
                </a:solidFill>
                <a:latin typeface="Abril Fatface"/>
              </a:rPr>
              <a:t> Kamu emekçilerinin yüzde 94’ü satın alma gücü düştüğü için kaliteli ürün alamadığını ifade etmiştir.</a:t>
            </a:r>
          </a:p>
          <a:p>
            <a:pPr algn="ctr">
              <a:lnSpc>
                <a:spcPts val="7668"/>
              </a:lnSpc>
            </a:pPr>
            <a:endParaRPr lang="en-US" sz="4438">
              <a:solidFill>
                <a:srgbClr val="000000"/>
              </a:solidFill>
              <a:latin typeface="Abril Fatface"/>
            </a:endParaRPr>
          </a:p>
        </p:txBody>
      </p:sp>
      <p:grpSp>
        <p:nvGrpSpPr>
          <p:cNvPr id="3" name="Group 3"/>
          <p:cNvGrpSpPr/>
          <p:nvPr/>
        </p:nvGrpSpPr>
        <p:grpSpPr>
          <a:xfrm>
            <a:off x="3048392" y="406356"/>
            <a:ext cx="2871233" cy="2871233"/>
            <a:chOff x="0" y="0"/>
            <a:chExt cx="3828310" cy="3828310"/>
          </a:xfrm>
        </p:grpSpPr>
        <p:sp>
          <p:nvSpPr>
            <p:cNvPr id="4" name="TextBox 4"/>
            <p:cNvSpPr txBox="1"/>
            <p:nvPr/>
          </p:nvSpPr>
          <p:spPr>
            <a:xfrm>
              <a:off x="948770" y="1199027"/>
              <a:ext cx="1930771" cy="1287380"/>
            </a:xfrm>
            <a:prstGeom prst="rect">
              <a:avLst/>
            </a:prstGeom>
          </p:spPr>
          <p:txBody>
            <a:bodyPr lIns="0" tIns="0" rIns="0" bIns="0" rtlCol="0" anchor="t">
              <a:spAutoFit/>
            </a:bodyPr>
            <a:lstStyle/>
            <a:p>
              <a:pPr algn="ctr">
                <a:lnSpc>
                  <a:spcPts val="7912"/>
                </a:lnSpc>
              </a:pPr>
              <a:r>
                <a:rPr lang="en-US" sz="5652">
                  <a:solidFill>
                    <a:srgbClr val="000000"/>
                  </a:solidFill>
                  <a:latin typeface="Arimo"/>
                </a:rPr>
                <a:t>%94</a:t>
              </a:r>
            </a:p>
          </p:txBody>
        </p:sp>
        <p:grpSp>
          <p:nvGrpSpPr>
            <p:cNvPr id="5" name="Group 5"/>
            <p:cNvGrpSpPr>
              <a:grpSpLocks noChangeAspect="1"/>
            </p:cNvGrpSpPr>
            <p:nvPr/>
          </p:nvGrpSpPr>
          <p:grpSpPr>
            <a:xfrm>
              <a:off x="0" y="0"/>
              <a:ext cx="3828310" cy="3828310"/>
              <a:chOff x="0" y="0"/>
              <a:chExt cx="2540000" cy="2540000"/>
            </a:xfrm>
          </p:grpSpPr>
          <p:sp>
            <p:nvSpPr>
              <p:cNvPr id="6" name="Freeform 6"/>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494F56"/>
              </a:solidFill>
            </p:spPr>
          </p:sp>
          <p:sp>
            <p:nvSpPr>
              <p:cNvPr id="7" name="Freeform 7"/>
              <p:cNvSpPr/>
              <p:nvPr/>
            </p:nvSpPr>
            <p:spPr>
              <a:xfrm>
                <a:off x="-131615" y="17180"/>
                <a:ext cx="2690031" cy="2611692"/>
              </a:xfrm>
              <a:custGeom>
                <a:avLst/>
                <a:gdLst/>
                <a:ahLst/>
                <a:cxnLst/>
                <a:rect l="l" t="t" r="r" b="b"/>
                <a:pathLst>
                  <a:path w="2690031" h="2611692">
                    <a:moveTo>
                      <a:pt x="1719115" y="23148"/>
                    </a:moveTo>
                    <a:cubicBezTo>
                      <a:pt x="2294577" y="171731"/>
                      <a:pt x="2690031" y="699542"/>
                      <a:pt x="2670961" y="1293570"/>
                    </a:cubicBezTo>
                    <a:cubicBezTo>
                      <a:pt x="2651891" y="1887599"/>
                      <a:pt x="2223397" y="2388958"/>
                      <a:pt x="1639589" y="2500325"/>
                    </a:cubicBezTo>
                    <a:cubicBezTo>
                      <a:pt x="1055782" y="2611692"/>
                      <a:pt x="472816" y="2303280"/>
                      <a:pt x="236408" y="1757986"/>
                    </a:cubicBezTo>
                    <a:cubicBezTo>
                      <a:pt x="0" y="1212693"/>
                      <a:pt x="173385" y="576371"/>
                      <a:pt x="653738" y="226379"/>
                    </a:cubicBezTo>
                    <a:cubicBezTo>
                      <a:pt x="727060" y="172453"/>
                      <a:pt x="823631" y="161879"/>
                      <a:pt x="906884" y="198663"/>
                    </a:cubicBezTo>
                    <a:cubicBezTo>
                      <a:pt x="990137" y="235446"/>
                      <a:pt x="1047345" y="313963"/>
                      <a:pt x="1056847" y="404483"/>
                    </a:cubicBezTo>
                    <a:cubicBezTo>
                      <a:pt x="1066348" y="495002"/>
                      <a:pt x="1026690" y="583687"/>
                      <a:pt x="952889" y="636956"/>
                    </a:cubicBezTo>
                    <a:cubicBezTo>
                      <a:pt x="664677" y="846950"/>
                      <a:pt x="560646" y="1228743"/>
                      <a:pt x="702491" y="1555920"/>
                    </a:cubicBezTo>
                    <a:cubicBezTo>
                      <a:pt x="844335" y="1883096"/>
                      <a:pt x="1194115" y="2068143"/>
                      <a:pt x="1544400" y="2001323"/>
                    </a:cubicBezTo>
                    <a:cubicBezTo>
                      <a:pt x="1894684" y="1934503"/>
                      <a:pt x="2151780" y="1633687"/>
                      <a:pt x="2163223" y="1277270"/>
                    </a:cubicBezTo>
                    <a:cubicBezTo>
                      <a:pt x="2174665" y="920853"/>
                      <a:pt x="1937392" y="604167"/>
                      <a:pt x="1592115" y="515017"/>
                    </a:cubicBezTo>
                    <a:cubicBezTo>
                      <a:pt x="1503887" y="492657"/>
                      <a:pt x="1434367" y="424799"/>
                      <a:pt x="1409879" y="337138"/>
                    </a:cubicBezTo>
                    <a:cubicBezTo>
                      <a:pt x="1385391" y="249478"/>
                      <a:pt x="1409677" y="155414"/>
                      <a:pt x="1473543" y="90567"/>
                    </a:cubicBezTo>
                    <a:cubicBezTo>
                      <a:pt x="1537409" y="25719"/>
                      <a:pt x="1631091" y="0"/>
                      <a:pt x="1719115" y="23148"/>
                    </a:cubicBezTo>
                    <a:close/>
                  </a:path>
                </a:pathLst>
              </a:custGeom>
              <a:solidFill>
                <a:srgbClr val="6CE5E8"/>
              </a:solidFill>
            </p:spPr>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459290" y="3947333"/>
            <a:ext cx="8835020" cy="3453128"/>
          </a:xfrm>
          <a:prstGeom prst="rect">
            <a:avLst/>
          </a:prstGeom>
        </p:spPr>
        <p:txBody>
          <a:bodyPr lIns="0" tIns="0" rIns="0" bIns="0" rtlCol="0" anchor="t">
            <a:spAutoFit/>
          </a:bodyPr>
          <a:lstStyle/>
          <a:p>
            <a:pPr algn="ctr">
              <a:lnSpc>
                <a:spcPts val="3920"/>
              </a:lnSpc>
            </a:pPr>
            <a:r>
              <a:rPr lang="en-US" sz="2800">
                <a:solidFill>
                  <a:srgbClr val="000000"/>
                </a:solidFill>
                <a:latin typeface="Abril Fatface"/>
              </a:rPr>
              <a:t> Kamu emekçilerinin yüzde 67’si 12 ay içinde sinema-tiyatro ve benzeri bir etkinliğe gitmediğini ifade etmiştir. Bu oran kadın kamu emekçilerinde yüzde 63, evli kamu emekçilerinde yüzde 71 olarak ifade edilirken 30 yaş altı kamu emekçilerinde yüzde 65 olarak ifade edilmiştir. </a:t>
            </a:r>
          </a:p>
          <a:p>
            <a:pPr algn="ctr">
              <a:lnSpc>
                <a:spcPts val="3920"/>
              </a:lnSpc>
            </a:pPr>
            <a:endParaRPr lang="en-US" sz="2800">
              <a:solidFill>
                <a:srgbClr val="000000"/>
              </a:solidFill>
              <a:latin typeface="Abril Fatface"/>
            </a:endParaRPr>
          </a:p>
        </p:txBody>
      </p:sp>
      <p:grpSp>
        <p:nvGrpSpPr>
          <p:cNvPr id="3" name="Group 3"/>
          <p:cNvGrpSpPr/>
          <p:nvPr/>
        </p:nvGrpSpPr>
        <p:grpSpPr>
          <a:xfrm>
            <a:off x="3107382" y="163221"/>
            <a:ext cx="3538837" cy="3712418"/>
            <a:chOff x="0" y="0"/>
            <a:chExt cx="4718449" cy="4949891"/>
          </a:xfrm>
        </p:grpSpPr>
        <p:sp>
          <p:nvSpPr>
            <p:cNvPr id="4" name="TextBox 4"/>
            <p:cNvSpPr txBox="1"/>
            <p:nvPr/>
          </p:nvSpPr>
          <p:spPr>
            <a:xfrm rot="-2700000">
              <a:off x="455426" y="3953599"/>
              <a:ext cx="7874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Genel</a:t>
              </a:r>
            </a:p>
          </p:txBody>
        </p:sp>
        <p:sp>
          <p:nvSpPr>
            <p:cNvPr id="5" name="TextBox 5"/>
            <p:cNvSpPr txBox="1"/>
            <p:nvPr/>
          </p:nvSpPr>
          <p:spPr>
            <a:xfrm rot="-2700000">
              <a:off x="1546591" y="3946864"/>
              <a:ext cx="7683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Kadın</a:t>
              </a:r>
            </a:p>
          </p:txBody>
        </p:sp>
        <p:sp>
          <p:nvSpPr>
            <p:cNvPr id="6" name="TextBox 6"/>
            <p:cNvSpPr txBox="1"/>
            <p:nvPr/>
          </p:nvSpPr>
          <p:spPr>
            <a:xfrm rot="-2700000">
              <a:off x="2876238" y="3841346"/>
              <a:ext cx="4699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Evli</a:t>
              </a:r>
            </a:p>
          </p:txBody>
        </p:sp>
        <p:sp>
          <p:nvSpPr>
            <p:cNvPr id="7" name="TextBox 7"/>
            <p:cNvSpPr txBox="1"/>
            <p:nvPr/>
          </p:nvSpPr>
          <p:spPr>
            <a:xfrm rot="-2700000">
              <a:off x="3208593" y="4148920"/>
              <a:ext cx="13398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30yaş altı </a:t>
              </a:r>
            </a:p>
          </p:txBody>
        </p:sp>
        <p:grpSp>
          <p:nvGrpSpPr>
            <p:cNvPr id="8" name="Group 8"/>
            <p:cNvGrpSpPr>
              <a:grpSpLocks noChangeAspect="1"/>
            </p:cNvGrpSpPr>
            <p:nvPr/>
          </p:nvGrpSpPr>
          <p:grpSpPr>
            <a:xfrm>
              <a:off x="557530" y="167894"/>
              <a:ext cx="4160919" cy="3403187"/>
              <a:chOff x="0" y="0"/>
              <a:chExt cx="4160919" cy="3403187"/>
            </a:xfrm>
          </p:grpSpPr>
          <p:sp>
            <p:nvSpPr>
              <p:cNvPr id="9" name="Freeform 9"/>
              <p:cNvSpPr/>
              <p:nvPr/>
            </p:nvSpPr>
            <p:spPr>
              <a:xfrm>
                <a:off x="0" y="-6350"/>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0" name="Freeform 10"/>
              <p:cNvSpPr/>
              <p:nvPr/>
            </p:nvSpPr>
            <p:spPr>
              <a:xfrm>
                <a:off x="0" y="1128046"/>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1" name="Freeform 11"/>
              <p:cNvSpPr/>
              <p:nvPr/>
            </p:nvSpPr>
            <p:spPr>
              <a:xfrm>
                <a:off x="0" y="2262441"/>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2" name="Freeform 12"/>
              <p:cNvSpPr/>
              <p:nvPr/>
            </p:nvSpPr>
            <p:spPr>
              <a:xfrm>
                <a:off x="0" y="3396837"/>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grpSp>
        <p:sp>
          <p:nvSpPr>
            <p:cNvPr id="13" name="TextBox 13"/>
            <p:cNvSpPr txBox="1"/>
            <p:nvPr/>
          </p:nvSpPr>
          <p:spPr>
            <a:xfrm>
              <a:off x="0" y="-4762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75 </a:t>
              </a:r>
            </a:p>
          </p:txBody>
        </p:sp>
        <p:sp>
          <p:nvSpPr>
            <p:cNvPr id="14" name="TextBox 14"/>
            <p:cNvSpPr txBox="1"/>
            <p:nvPr/>
          </p:nvSpPr>
          <p:spPr>
            <a:xfrm>
              <a:off x="0" y="1086771"/>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50 </a:t>
              </a:r>
            </a:p>
          </p:txBody>
        </p:sp>
        <p:sp>
          <p:nvSpPr>
            <p:cNvPr id="15" name="TextBox 15"/>
            <p:cNvSpPr txBox="1"/>
            <p:nvPr/>
          </p:nvSpPr>
          <p:spPr>
            <a:xfrm>
              <a:off x="0" y="2221166"/>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25 </a:t>
              </a:r>
            </a:p>
          </p:txBody>
        </p:sp>
        <p:sp>
          <p:nvSpPr>
            <p:cNvPr id="16" name="TextBox 16"/>
            <p:cNvSpPr txBox="1"/>
            <p:nvPr/>
          </p:nvSpPr>
          <p:spPr>
            <a:xfrm>
              <a:off x="165100" y="3355562"/>
              <a:ext cx="2476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0 </a:t>
              </a:r>
            </a:p>
          </p:txBody>
        </p:sp>
        <p:grpSp>
          <p:nvGrpSpPr>
            <p:cNvPr id="17" name="Group 17"/>
            <p:cNvGrpSpPr>
              <a:grpSpLocks noChangeAspect="1"/>
            </p:cNvGrpSpPr>
            <p:nvPr/>
          </p:nvGrpSpPr>
          <p:grpSpPr>
            <a:xfrm>
              <a:off x="557530" y="167894"/>
              <a:ext cx="4160919" cy="3403187"/>
              <a:chOff x="0" y="0"/>
              <a:chExt cx="4160919" cy="3403187"/>
            </a:xfrm>
          </p:grpSpPr>
          <p:sp>
            <p:nvSpPr>
              <p:cNvPr id="18" name="Freeform 18"/>
              <p:cNvSpPr/>
              <p:nvPr/>
            </p:nvSpPr>
            <p:spPr>
              <a:xfrm>
                <a:off x="0" y="356657"/>
                <a:ext cx="936207" cy="3046530"/>
              </a:xfrm>
              <a:custGeom>
                <a:avLst/>
                <a:gdLst/>
                <a:ahLst/>
                <a:cxnLst/>
                <a:rect l="l" t="t" r="r" b="b"/>
                <a:pathLst>
                  <a:path w="936207" h="3046530">
                    <a:moveTo>
                      <a:pt x="0" y="3046530"/>
                    </a:moveTo>
                    <a:lnTo>
                      <a:pt x="0" y="74896"/>
                    </a:lnTo>
                    <a:lnTo>
                      <a:pt x="0" y="74896"/>
                    </a:lnTo>
                    <a:cubicBezTo>
                      <a:pt x="0" y="33532"/>
                      <a:pt x="33532" y="0"/>
                      <a:pt x="74897" y="0"/>
                    </a:cubicBezTo>
                    <a:lnTo>
                      <a:pt x="861310" y="0"/>
                    </a:lnTo>
                    <a:cubicBezTo>
                      <a:pt x="902675" y="0"/>
                      <a:pt x="936207" y="33532"/>
                      <a:pt x="936207" y="74896"/>
                    </a:cubicBezTo>
                    <a:lnTo>
                      <a:pt x="936207" y="3046530"/>
                    </a:lnTo>
                    <a:close/>
                  </a:path>
                </a:pathLst>
              </a:custGeom>
              <a:solidFill>
                <a:srgbClr val="004AAD"/>
              </a:solidFill>
            </p:spPr>
          </p:sp>
          <p:sp>
            <p:nvSpPr>
              <p:cNvPr id="19" name="Freeform 19"/>
              <p:cNvSpPr/>
              <p:nvPr/>
            </p:nvSpPr>
            <p:spPr>
              <a:xfrm>
                <a:off x="1074904" y="538160"/>
                <a:ext cx="936207" cy="2865027"/>
              </a:xfrm>
              <a:custGeom>
                <a:avLst/>
                <a:gdLst/>
                <a:ahLst/>
                <a:cxnLst/>
                <a:rect l="l" t="t" r="r" b="b"/>
                <a:pathLst>
                  <a:path w="936207" h="2865027">
                    <a:moveTo>
                      <a:pt x="0" y="2865027"/>
                    </a:moveTo>
                    <a:lnTo>
                      <a:pt x="0" y="74896"/>
                    </a:lnTo>
                    <a:cubicBezTo>
                      <a:pt x="0" y="33532"/>
                      <a:pt x="33532" y="0"/>
                      <a:pt x="74897" y="0"/>
                    </a:cubicBezTo>
                    <a:lnTo>
                      <a:pt x="861310" y="0"/>
                    </a:lnTo>
                    <a:cubicBezTo>
                      <a:pt x="881174" y="0"/>
                      <a:pt x="900224" y="7891"/>
                      <a:pt x="914270" y="21937"/>
                    </a:cubicBezTo>
                    <a:cubicBezTo>
                      <a:pt x="928316" y="35982"/>
                      <a:pt x="936207" y="55033"/>
                      <a:pt x="936207" y="74896"/>
                    </a:cubicBezTo>
                    <a:lnTo>
                      <a:pt x="936207" y="2865027"/>
                    </a:lnTo>
                    <a:close/>
                  </a:path>
                </a:pathLst>
              </a:custGeom>
              <a:solidFill>
                <a:srgbClr val="004AAD"/>
              </a:solidFill>
            </p:spPr>
          </p:sp>
          <p:sp>
            <p:nvSpPr>
              <p:cNvPr id="20" name="Freeform 20"/>
              <p:cNvSpPr/>
              <p:nvPr/>
            </p:nvSpPr>
            <p:spPr>
              <a:xfrm>
                <a:off x="2149808" y="175153"/>
                <a:ext cx="936207" cy="3228034"/>
              </a:xfrm>
              <a:custGeom>
                <a:avLst/>
                <a:gdLst/>
                <a:ahLst/>
                <a:cxnLst/>
                <a:rect l="l" t="t" r="r" b="b"/>
                <a:pathLst>
                  <a:path w="936207" h="3228034">
                    <a:moveTo>
                      <a:pt x="0" y="3228034"/>
                    </a:moveTo>
                    <a:lnTo>
                      <a:pt x="0" y="74897"/>
                    </a:lnTo>
                    <a:cubicBezTo>
                      <a:pt x="0" y="55033"/>
                      <a:pt x="7891" y="35983"/>
                      <a:pt x="21937" y="21937"/>
                    </a:cubicBezTo>
                    <a:cubicBezTo>
                      <a:pt x="35983" y="7891"/>
                      <a:pt x="55033" y="0"/>
                      <a:pt x="74897" y="0"/>
                    </a:cubicBezTo>
                    <a:lnTo>
                      <a:pt x="861311" y="0"/>
                    </a:lnTo>
                    <a:cubicBezTo>
                      <a:pt x="881174" y="0"/>
                      <a:pt x="900225" y="7891"/>
                      <a:pt x="914270" y="21937"/>
                    </a:cubicBezTo>
                    <a:cubicBezTo>
                      <a:pt x="928316" y="35983"/>
                      <a:pt x="936207" y="55033"/>
                      <a:pt x="936207" y="74897"/>
                    </a:cubicBezTo>
                    <a:lnTo>
                      <a:pt x="936207" y="3228034"/>
                    </a:lnTo>
                    <a:close/>
                  </a:path>
                </a:pathLst>
              </a:custGeom>
              <a:solidFill>
                <a:srgbClr val="004AAD"/>
              </a:solidFill>
            </p:spPr>
          </p:sp>
          <p:sp>
            <p:nvSpPr>
              <p:cNvPr id="21" name="Freeform 21"/>
              <p:cNvSpPr/>
              <p:nvPr/>
            </p:nvSpPr>
            <p:spPr>
              <a:xfrm>
                <a:off x="3224712" y="447408"/>
                <a:ext cx="936207" cy="2955779"/>
              </a:xfrm>
              <a:custGeom>
                <a:avLst/>
                <a:gdLst/>
                <a:ahLst/>
                <a:cxnLst/>
                <a:rect l="l" t="t" r="r" b="b"/>
                <a:pathLst>
                  <a:path w="936207" h="2955779">
                    <a:moveTo>
                      <a:pt x="0" y="2955779"/>
                    </a:moveTo>
                    <a:lnTo>
                      <a:pt x="0" y="74897"/>
                    </a:lnTo>
                    <a:cubicBezTo>
                      <a:pt x="0" y="55033"/>
                      <a:pt x="7891" y="35983"/>
                      <a:pt x="21937" y="21937"/>
                    </a:cubicBezTo>
                    <a:cubicBezTo>
                      <a:pt x="35983" y="7891"/>
                      <a:pt x="55033" y="0"/>
                      <a:pt x="74897" y="0"/>
                    </a:cubicBezTo>
                    <a:lnTo>
                      <a:pt x="861311" y="0"/>
                    </a:lnTo>
                    <a:cubicBezTo>
                      <a:pt x="881175" y="0"/>
                      <a:pt x="900225" y="7891"/>
                      <a:pt x="914271" y="21937"/>
                    </a:cubicBezTo>
                    <a:cubicBezTo>
                      <a:pt x="928316" y="35983"/>
                      <a:pt x="936207" y="55033"/>
                      <a:pt x="936207" y="74897"/>
                    </a:cubicBezTo>
                    <a:lnTo>
                      <a:pt x="936207" y="2955779"/>
                    </a:lnTo>
                    <a:close/>
                  </a:path>
                </a:pathLst>
              </a:custGeom>
              <a:solidFill>
                <a:srgbClr val="004AAD"/>
              </a:solidFill>
            </p:spPr>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3048000" y="1745168"/>
            <a:ext cx="3657600" cy="1828800"/>
            <a:chOff x="0" y="0"/>
            <a:chExt cx="4876800" cy="2438400"/>
          </a:xfrm>
        </p:grpSpPr>
        <p:grpSp>
          <p:nvGrpSpPr>
            <p:cNvPr id="3" name="Group 3"/>
            <p:cNvGrpSpPr>
              <a:grpSpLocks noChangeAspect="1"/>
            </p:cNvGrpSpPr>
            <p:nvPr/>
          </p:nvGrpSpPr>
          <p:grpSpPr>
            <a:xfrm>
              <a:off x="0" y="0"/>
              <a:ext cx="4876800" cy="2438400"/>
              <a:chOff x="0" y="0"/>
              <a:chExt cx="2540000" cy="1270000"/>
            </a:xfrm>
          </p:grpSpPr>
          <p:sp>
            <p:nvSpPr>
              <p:cNvPr id="4" name="Freeform 4"/>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82800" y="1264333"/>
                    </a:lnTo>
                    <a:cubicBezTo>
                      <a:pt x="2080799" y="816855"/>
                      <a:pt x="1717483" y="455160"/>
                      <a:pt x="1270000" y="455160"/>
                    </a:cubicBezTo>
                    <a:cubicBezTo>
                      <a:pt x="822517" y="455160"/>
                      <a:pt x="459201" y="816855"/>
                      <a:pt x="457200" y="1264333"/>
                    </a:cubicBezTo>
                    <a:close/>
                  </a:path>
                </a:pathLst>
              </a:custGeom>
              <a:solidFill>
                <a:srgbClr val="6E95FF"/>
              </a:solidFill>
            </p:spPr>
          </p:sp>
          <p:sp>
            <p:nvSpPr>
              <p:cNvPr id="5" name="Freeform 5"/>
              <p:cNvSpPr/>
              <p:nvPr/>
            </p:nvSpPr>
            <p:spPr>
              <a:xfrm>
                <a:off x="487030" y="419972"/>
                <a:ext cx="917242" cy="858200"/>
              </a:xfrm>
              <a:custGeom>
                <a:avLst/>
                <a:gdLst/>
                <a:ahLst/>
                <a:cxnLst/>
                <a:rect l="l" t="t" r="r" b="b"/>
                <a:pathLst>
                  <a:path w="917242" h="858200">
                    <a:moveTo>
                      <a:pt x="868981" y="629587"/>
                    </a:moveTo>
                    <a:cubicBezTo>
                      <a:pt x="902601" y="660258"/>
                      <a:pt x="917241" y="706573"/>
                      <a:pt x="907358" y="750995"/>
                    </a:cubicBezTo>
                    <a:cubicBezTo>
                      <a:pt x="897474" y="795418"/>
                      <a:pt x="864577" y="831156"/>
                      <a:pt x="821124" y="844678"/>
                    </a:cubicBezTo>
                    <a:cubicBezTo>
                      <a:pt x="777671" y="858200"/>
                      <a:pt x="730304" y="847439"/>
                      <a:pt x="696959" y="816469"/>
                    </a:cubicBezTo>
                    <a:lnTo>
                      <a:pt x="9652" y="45723"/>
                    </a:lnTo>
                    <a:cubicBezTo>
                      <a:pt x="2928" y="39589"/>
                      <a:pt x="0" y="30326"/>
                      <a:pt x="1976" y="21441"/>
                    </a:cubicBezTo>
                    <a:cubicBezTo>
                      <a:pt x="3953" y="12557"/>
                      <a:pt x="10532" y="5409"/>
                      <a:pt x="19223" y="2705"/>
                    </a:cubicBezTo>
                    <a:cubicBezTo>
                      <a:pt x="27914" y="0"/>
                      <a:pt x="37387" y="2152"/>
                      <a:pt x="44056" y="8346"/>
                    </a:cubicBezTo>
                    <a:lnTo>
                      <a:pt x="868981" y="629587"/>
                    </a:lnTo>
                    <a:close/>
                  </a:path>
                </a:pathLst>
              </a:custGeom>
              <a:solidFill>
                <a:srgbClr val="494F56"/>
              </a:solidFill>
            </p:spPr>
          </p:sp>
        </p:grpSp>
      </p:grpSp>
      <p:sp>
        <p:nvSpPr>
          <p:cNvPr id="6" name="TextBox 6"/>
          <p:cNvSpPr txBox="1"/>
          <p:nvPr/>
        </p:nvSpPr>
        <p:spPr>
          <a:xfrm>
            <a:off x="1706880" y="4110046"/>
            <a:ext cx="6416965" cy="907952"/>
          </a:xfrm>
          <a:prstGeom prst="rect">
            <a:avLst/>
          </a:prstGeom>
        </p:spPr>
        <p:txBody>
          <a:bodyPr lIns="0" tIns="0" rIns="0" bIns="0" rtlCol="0" anchor="t">
            <a:spAutoFit/>
          </a:bodyPr>
          <a:lstStyle/>
          <a:p>
            <a:pPr algn="ctr">
              <a:lnSpc>
                <a:spcPts val="7465"/>
              </a:lnSpc>
            </a:pPr>
            <a:r>
              <a:rPr lang="en-US" sz="5332">
                <a:solidFill>
                  <a:srgbClr val="000000"/>
                </a:solidFill>
                <a:latin typeface="Abril Fatface"/>
              </a:rPr>
              <a:t>aylık ortalama ücret</a:t>
            </a:r>
          </a:p>
        </p:txBody>
      </p:sp>
      <p:sp>
        <p:nvSpPr>
          <p:cNvPr id="7" name="TextBox 7"/>
          <p:cNvSpPr txBox="1"/>
          <p:nvPr/>
        </p:nvSpPr>
        <p:spPr>
          <a:xfrm>
            <a:off x="3375853" y="5009110"/>
            <a:ext cx="3239605" cy="841070"/>
          </a:xfrm>
          <a:prstGeom prst="rect">
            <a:avLst/>
          </a:prstGeom>
        </p:spPr>
        <p:txBody>
          <a:bodyPr lIns="0" tIns="0" rIns="0" bIns="0" rtlCol="0" anchor="t">
            <a:spAutoFit/>
          </a:bodyPr>
          <a:lstStyle/>
          <a:p>
            <a:pPr algn="ctr">
              <a:lnSpc>
                <a:spcPts val="6759"/>
              </a:lnSpc>
            </a:pPr>
            <a:r>
              <a:rPr lang="en-US" sz="4828">
                <a:solidFill>
                  <a:srgbClr val="000000"/>
                </a:solidFill>
                <a:latin typeface="DejaVu Serif Bold"/>
              </a:rPr>
              <a:t>6.614 TL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237893" y="4369881"/>
            <a:ext cx="9343896" cy="3639183"/>
          </a:xfrm>
          <a:prstGeom prst="rect">
            <a:avLst/>
          </a:prstGeom>
        </p:spPr>
        <p:txBody>
          <a:bodyPr lIns="0" tIns="0" rIns="0" bIns="0" rtlCol="0" anchor="t">
            <a:spAutoFit/>
          </a:bodyPr>
          <a:lstStyle/>
          <a:p>
            <a:pPr algn="ctr">
              <a:lnSpc>
                <a:spcPts val="3640"/>
              </a:lnSpc>
            </a:pPr>
            <a:r>
              <a:rPr lang="en-US" sz="2600">
                <a:solidFill>
                  <a:srgbClr val="000000"/>
                </a:solidFill>
                <a:latin typeface="Abril Fatface"/>
              </a:rPr>
              <a:t>  Kamu emekçilerinin yüzde 47’si 5 yıl içinde tatile gitmediğini ifade etmiştir. Bu oran kadın kamu emekçilerinde yüzde 42, evli kamu emekçilerinde yüzde 46 olarak ifade edilirken 30 yaş altı kamu emekçilerinde yüzde 48 olarak ifade edilmiştir. Eğitim düzeyi yükseldikçe ortalama gelir ve tatile gitme imkanı artmaktadır.</a:t>
            </a:r>
          </a:p>
          <a:p>
            <a:pPr algn="ctr">
              <a:lnSpc>
                <a:spcPts val="3640"/>
              </a:lnSpc>
            </a:pPr>
            <a:endParaRPr lang="en-US" sz="2600">
              <a:solidFill>
                <a:srgbClr val="000000"/>
              </a:solidFill>
              <a:latin typeface="Abril Fatface"/>
            </a:endParaRPr>
          </a:p>
          <a:p>
            <a:pPr algn="ctr">
              <a:lnSpc>
                <a:spcPts val="3640"/>
              </a:lnSpc>
            </a:pPr>
            <a:endParaRPr lang="en-US" sz="2600">
              <a:solidFill>
                <a:srgbClr val="000000"/>
              </a:solidFill>
              <a:latin typeface="Abril Fatface"/>
            </a:endParaRPr>
          </a:p>
        </p:txBody>
      </p:sp>
      <p:grpSp>
        <p:nvGrpSpPr>
          <p:cNvPr id="3" name="Group 3"/>
          <p:cNvGrpSpPr/>
          <p:nvPr/>
        </p:nvGrpSpPr>
        <p:grpSpPr>
          <a:xfrm>
            <a:off x="3107382" y="150005"/>
            <a:ext cx="3538837" cy="4056041"/>
            <a:chOff x="0" y="0"/>
            <a:chExt cx="4718449" cy="5408055"/>
          </a:xfrm>
        </p:grpSpPr>
        <p:sp>
          <p:nvSpPr>
            <p:cNvPr id="4" name="TextBox 4"/>
            <p:cNvSpPr txBox="1"/>
            <p:nvPr/>
          </p:nvSpPr>
          <p:spPr>
            <a:xfrm rot="-2700000">
              <a:off x="455426" y="4411763"/>
              <a:ext cx="7874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Genel</a:t>
              </a:r>
            </a:p>
          </p:txBody>
        </p:sp>
        <p:sp>
          <p:nvSpPr>
            <p:cNvPr id="5" name="TextBox 5"/>
            <p:cNvSpPr txBox="1"/>
            <p:nvPr/>
          </p:nvSpPr>
          <p:spPr>
            <a:xfrm rot="-2700000">
              <a:off x="1546591" y="4405027"/>
              <a:ext cx="7683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Kadın</a:t>
              </a:r>
            </a:p>
          </p:txBody>
        </p:sp>
        <p:sp>
          <p:nvSpPr>
            <p:cNvPr id="6" name="TextBox 6"/>
            <p:cNvSpPr txBox="1"/>
            <p:nvPr/>
          </p:nvSpPr>
          <p:spPr>
            <a:xfrm rot="-2700000">
              <a:off x="2876238" y="4299509"/>
              <a:ext cx="4699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Evli</a:t>
              </a:r>
            </a:p>
          </p:txBody>
        </p:sp>
        <p:sp>
          <p:nvSpPr>
            <p:cNvPr id="7" name="TextBox 7"/>
            <p:cNvSpPr txBox="1"/>
            <p:nvPr/>
          </p:nvSpPr>
          <p:spPr>
            <a:xfrm rot="-2700000">
              <a:off x="3208593" y="4607083"/>
              <a:ext cx="13398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30yaş altı </a:t>
              </a:r>
            </a:p>
          </p:txBody>
        </p:sp>
        <p:grpSp>
          <p:nvGrpSpPr>
            <p:cNvPr id="8" name="Group 8"/>
            <p:cNvGrpSpPr>
              <a:grpSpLocks noChangeAspect="1"/>
            </p:cNvGrpSpPr>
            <p:nvPr/>
          </p:nvGrpSpPr>
          <p:grpSpPr>
            <a:xfrm>
              <a:off x="557530" y="167894"/>
              <a:ext cx="4160919" cy="3861351"/>
              <a:chOff x="0" y="0"/>
              <a:chExt cx="4160919" cy="3861351"/>
            </a:xfrm>
          </p:grpSpPr>
          <p:sp>
            <p:nvSpPr>
              <p:cNvPr id="9" name="Freeform 9"/>
              <p:cNvSpPr/>
              <p:nvPr/>
            </p:nvSpPr>
            <p:spPr>
              <a:xfrm>
                <a:off x="0" y="-6350"/>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0" name="Freeform 10"/>
              <p:cNvSpPr/>
              <p:nvPr/>
            </p:nvSpPr>
            <p:spPr>
              <a:xfrm>
                <a:off x="0" y="765920"/>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1" name="Freeform 11"/>
              <p:cNvSpPr/>
              <p:nvPr/>
            </p:nvSpPr>
            <p:spPr>
              <a:xfrm>
                <a:off x="0" y="1538190"/>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2" name="Freeform 12"/>
              <p:cNvSpPr/>
              <p:nvPr/>
            </p:nvSpPr>
            <p:spPr>
              <a:xfrm>
                <a:off x="0" y="2310460"/>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3" name="Freeform 13"/>
              <p:cNvSpPr/>
              <p:nvPr/>
            </p:nvSpPr>
            <p:spPr>
              <a:xfrm>
                <a:off x="0" y="3082731"/>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4" name="Freeform 14"/>
              <p:cNvSpPr/>
              <p:nvPr/>
            </p:nvSpPr>
            <p:spPr>
              <a:xfrm>
                <a:off x="0" y="3855001"/>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grpSp>
        <p:sp>
          <p:nvSpPr>
            <p:cNvPr id="15" name="TextBox 15"/>
            <p:cNvSpPr txBox="1"/>
            <p:nvPr/>
          </p:nvSpPr>
          <p:spPr>
            <a:xfrm>
              <a:off x="0" y="-4762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50 </a:t>
              </a:r>
            </a:p>
          </p:txBody>
        </p:sp>
        <p:sp>
          <p:nvSpPr>
            <p:cNvPr id="16" name="TextBox 16"/>
            <p:cNvSpPr txBox="1"/>
            <p:nvPr/>
          </p:nvSpPr>
          <p:spPr>
            <a:xfrm>
              <a:off x="0" y="72464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40 </a:t>
              </a:r>
            </a:p>
          </p:txBody>
        </p:sp>
        <p:sp>
          <p:nvSpPr>
            <p:cNvPr id="17" name="TextBox 17"/>
            <p:cNvSpPr txBox="1"/>
            <p:nvPr/>
          </p:nvSpPr>
          <p:spPr>
            <a:xfrm>
              <a:off x="0" y="149691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30 </a:t>
              </a:r>
            </a:p>
          </p:txBody>
        </p:sp>
        <p:sp>
          <p:nvSpPr>
            <p:cNvPr id="18" name="TextBox 18"/>
            <p:cNvSpPr txBox="1"/>
            <p:nvPr/>
          </p:nvSpPr>
          <p:spPr>
            <a:xfrm>
              <a:off x="0" y="226918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20 </a:t>
              </a:r>
            </a:p>
          </p:txBody>
        </p:sp>
        <p:sp>
          <p:nvSpPr>
            <p:cNvPr id="19" name="TextBox 19"/>
            <p:cNvSpPr txBox="1"/>
            <p:nvPr/>
          </p:nvSpPr>
          <p:spPr>
            <a:xfrm>
              <a:off x="0" y="3041456"/>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10 </a:t>
              </a:r>
            </a:p>
          </p:txBody>
        </p:sp>
        <p:sp>
          <p:nvSpPr>
            <p:cNvPr id="20" name="TextBox 20"/>
            <p:cNvSpPr txBox="1"/>
            <p:nvPr/>
          </p:nvSpPr>
          <p:spPr>
            <a:xfrm>
              <a:off x="165100" y="3813726"/>
              <a:ext cx="2476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0 </a:t>
              </a:r>
            </a:p>
          </p:txBody>
        </p:sp>
        <p:grpSp>
          <p:nvGrpSpPr>
            <p:cNvPr id="21" name="Group 21"/>
            <p:cNvGrpSpPr>
              <a:grpSpLocks noChangeAspect="1"/>
            </p:cNvGrpSpPr>
            <p:nvPr/>
          </p:nvGrpSpPr>
          <p:grpSpPr>
            <a:xfrm>
              <a:off x="557530" y="167894"/>
              <a:ext cx="4160919" cy="3861351"/>
              <a:chOff x="0" y="0"/>
              <a:chExt cx="4160919" cy="3861351"/>
            </a:xfrm>
          </p:grpSpPr>
          <p:sp>
            <p:nvSpPr>
              <p:cNvPr id="22" name="Freeform 22"/>
              <p:cNvSpPr/>
              <p:nvPr/>
            </p:nvSpPr>
            <p:spPr>
              <a:xfrm>
                <a:off x="0" y="225331"/>
                <a:ext cx="936207" cy="3636020"/>
              </a:xfrm>
              <a:custGeom>
                <a:avLst/>
                <a:gdLst/>
                <a:ahLst/>
                <a:cxnLst/>
                <a:rect l="l" t="t" r="r" b="b"/>
                <a:pathLst>
                  <a:path w="936207" h="3636020">
                    <a:moveTo>
                      <a:pt x="0" y="3636020"/>
                    </a:moveTo>
                    <a:lnTo>
                      <a:pt x="0" y="74897"/>
                    </a:lnTo>
                    <a:lnTo>
                      <a:pt x="0" y="74897"/>
                    </a:lnTo>
                    <a:cubicBezTo>
                      <a:pt x="0" y="33532"/>
                      <a:pt x="33532" y="0"/>
                      <a:pt x="74897" y="0"/>
                    </a:cubicBezTo>
                    <a:lnTo>
                      <a:pt x="861310" y="0"/>
                    </a:lnTo>
                    <a:cubicBezTo>
                      <a:pt x="902675" y="0"/>
                      <a:pt x="936207" y="33532"/>
                      <a:pt x="936207" y="74897"/>
                    </a:cubicBezTo>
                    <a:lnTo>
                      <a:pt x="936207" y="3636020"/>
                    </a:lnTo>
                    <a:close/>
                  </a:path>
                </a:pathLst>
              </a:custGeom>
              <a:solidFill>
                <a:srgbClr val="62CACA"/>
              </a:solidFill>
            </p:spPr>
          </p:sp>
          <p:sp>
            <p:nvSpPr>
              <p:cNvPr id="23" name="Freeform 23"/>
              <p:cNvSpPr/>
              <p:nvPr/>
            </p:nvSpPr>
            <p:spPr>
              <a:xfrm>
                <a:off x="1074904" y="611466"/>
                <a:ext cx="936207" cy="3249885"/>
              </a:xfrm>
              <a:custGeom>
                <a:avLst/>
                <a:gdLst/>
                <a:ahLst/>
                <a:cxnLst/>
                <a:rect l="l" t="t" r="r" b="b"/>
                <a:pathLst>
                  <a:path w="936207" h="3249885">
                    <a:moveTo>
                      <a:pt x="0" y="3249885"/>
                    </a:moveTo>
                    <a:lnTo>
                      <a:pt x="0" y="74897"/>
                    </a:lnTo>
                    <a:cubicBezTo>
                      <a:pt x="0" y="33532"/>
                      <a:pt x="33532" y="0"/>
                      <a:pt x="74897" y="0"/>
                    </a:cubicBezTo>
                    <a:lnTo>
                      <a:pt x="861310" y="0"/>
                    </a:lnTo>
                    <a:cubicBezTo>
                      <a:pt x="881174" y="0"/>
                      <a:pt x="900224" y="7891"/>
                      <a:pt x="914270" y="21937"/>
                    </a:cubicBezTo>
                    <a:cubicBezTo>
                      <a:pt x="928316" y="35983"/>
                      <a:pt x="936207" y="55033"/>
                      <a:pt x="936207" y="74897"/>
                    </a:cubicBezTo>
                    <a:lnTo>
                      <a:pt x="936207" y="3249885"/>
                    </a:lnTo>
                    <a:close/>
                  </a:path>
                </a:pathLst>
              </a:custGeom>
              <a:solidFill>
                <a:srgbClr val="62CACA"/>
              </a:solidFill>
            </p:spPr>
          </p:sp>
          <p:sp>
            <p:nvSpPr>
              <p:cNvPr id="24" name="Freeform 24"/>
              <p:cNvSpPr/>
              <p:nvPr/>
            </p:nvSpPr>
            <p:spPr>
              <a:xfrm>
                <a:off x="2149808" y="302558"/>
                <a:ext cx="936207" cy="3558793"/>
              </a:xfrm>
              <a:custGeom>
                <a:avLst/>
                <a:gdLst/>
                <a:ahLst/>
                <a:cxnLst/>
                <a:rect l="l" t="t" r="r" b="b"/>
                <a:pathLst>
                  <a:path w="936207" h="3558793">
                    <a:moveTo>
                      <a:pt x="0" y="3558793"/>
                    </a:moveTo>
                    <a:lnTo>
                      <a:pt x="0" y="74897"/>
                    </a:lnTo>
                    <a:cubicBezTo>
                      <a:pt x="0" y="55033"/>
                      <a:pt x="7891" y="35983"/>
                      <a:pt x="21937" y="21937"/>
                    </a:cubicBezTo>
                    <a:cubicBezTo>
                      <a:pt x="35983" y="7891"/>
                      <a:pt x="55033" y="0"/>
                      <a:pt x="74897" y="0"/>
                    </a:cubicBezTo>
                    <a:lnTo>
                      <a:pt x="861311" y="0"/>
                    </a:lnTo>
                    <a:cubicBezTo>
                      <a:pt x="881174" y="0"/>
                      <a:pt x="900225" y="7891"/>
                      <a:pt x="914270" y="21937"/>
                    </a:cubicBezTo>
                    <a:cubicBezTo>
                      <a:pt x="928316" y="35983"/>
                      <a:pt x="936207" y="55033"/>
                      <a:pt x="936207" y="74897"/>
                    </a:cubicBezTo>
                    <a:lnTo>
                      <a:pt x="936207" y="3558793"/>
                    </a:lnTo>
                    <a:close/>
                  </a:path>
                </a:pathLst>
              </a:custGeom>
              <a:solidFill>
                <a:srgbClr val="62CACA"/>
              </a:solidFill>
            </p:spPr>
          </p:sp>
          <p:sp>
            <p:nvSpPr>
              <p:cNvPr id="25" name="Freeform 25"/>
              <p:cNvSpPr/>
              <p:nvPr/>
            </p:nvSpPr>
            <p:spPr>
              <a:xfrm>
                <a:off x="3224712" y="148104"/>
                <a:ext cx="936207" cy="3713247"/>
              </a:xfrm>
              <a:custGeom>
                <a:avLst/>
                <a:gdLst/>
                <a:ahLst/>
                <a:cxnLst/>
                <a:rect l="l" t="t" r="r" b="b"/>
                <a:pathLst>
                  <a:path w="936207" h="3713247">
                    <a:moveTo>
                      <a:pt x="0" y="3713247"/>
                    </a:moveTo>
                    <a:lnTo>
                      <a:pt x="0" y="74897"/>
                    </a:lnTo>
                    <a:cubicBezTo>
                      <a:pt x="0" y="55033"/>
                      <a:pt x="7891" y="35983"/>
                      <a:pt x="21937" y="21937"/>
                    </a:cubicBezTo>
                    <a:cubicBezTo>
                      <a:pt x="35983" y="7891"/>
                      <a:pt x="55033" y="0"/>
                      <a:pt x="74897" y="0"/>
                    </a:cubicBezTo>
                    <a:lnTo>
                      <a:pt x="861311" y="0"/>
                    </a:lnTo>
                    <a:cubicBezTo>
                      <a:pt x="881175" y="0"/>
                      <a:pt x="900225" y="7891"/>
                      <a:pt x="914271" y="21937"/>
                    </a:cubicBezTo>
                    <a:cubicBezTo>
                      <a:pt x="928316" y="35983"/>
                      <a:pt x="936207" y="55033"/>
                      <a:pt x="936207" y="74897"/>
                    </a:cubicBezTo>
                    <a:lnTo>
                      <a:pt x="936207" y="3713247"/>
                    </a:lnTo>
                    <a:close/>
                  </a:path>
                </a:pathLst>
              </a:custGeom>
              <a:solidFill>
                <a:srgbClr val="62CACA"/>
              </a:solidFill>
            </p:spPr>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204852" y="4594557"/>
            <a:ext cx="9343896" cy="3181983"/>
          </a:xfrm>
          <a:prstGeom prst="rect">
            <a:avLst/>
          </a:prstGeom>
        </p:spPr>
        <p:txBody>
          <a:bodyPr lIns="0" tIns="0" rIns="0" bIns="0" rtlCol="0" anchor="t">
            <a:spAutoFit/>
          </a:bodyPr>
          <a:lstStyle/>
          <a:p>
            <a:pPr algn="ctr">
              <a:lnSpc>
                <a:spcPts val="3640"/>
              </a:lnSpc>
            </a:pPr>
            <a:r>
              <a:rPr lang="en-US" sz="2600">
                <a:solidFill>
                  <a:srgbClr val="000000"/>
                </a:solidFill>
                <a:latin typeface="Abril Fatface"/>
              </a:rPr>
              <a:t> Kamu emekçilerinin yüzde 63’ü kendisine ait otomobili olduğunu ifade etmiştir. Bu oran kadın kamu emekçilerinde yüzde 56, evli kamu emekçilerinde yüzde 72 olarak ifade edilirken 30 yaş altı kamu emekçilerinde yüzde 32 olarak ifade edilmiştir.</a:t>
            </a:r>
          </a:p>
          <a:p>
            <a:pPr algn="ctr">
              <a:lnSpc>
                <a:spcPts val="3640"/>
              </a:lnSpc>
            </a:pPr>
            <a:endParaRPr lang="en-US" sz="2600">
              <a:solidFill>
                <a:srgbClr val="000000"/>
              </a:solidFill>
              <a:latin typeface="Abril Fatface"/>
            </a:endParaRPr>
          </a:p>
          <a:p>
            <a:pPr algn="ctr">
              <a:lnSpc>
                <a:spcPts val="3640"/>
              </a:lnSpc>
            </a:pPr>
            <a:endParaRPr lang="en-US" sz="2600">
              <a:solidFill>
                <a:srgbClr val="000000"/>
              </a:solidFill>
              <a:latin typeface="Abril Fatface"/>
            </a:endParaRPr>
          </a:p>
        </p:txBody>
      </p:sp>
      <p:grpSp>
        <p:nvGrpSpPr>
          <p:cNvPr id="3" name="Group 3"/>
          <p:cNvGrpSpPr/>
          <p:nvPr/>
        </p:nvGrpSpPr>
        <p:grpSpPr>
          <a:xfrm>
            <a:off x="3107382" y="242518"/>
            <a:ext cx="3538837" cy="3963527"/>
            <a:chOff x="0" y="0"/>
            <a:chExt cx="4718449" cy="5284703"/>
          </a:xfrm>
        </p:grpSpPr>
        <p:sp>
          <p:nvSpPr>
            <p:cNvPr id="4" name="TextBox 4"/>
            <p:cNvSpPr txBox="1"/>
            <p:nvPr/>
          </p:nvSpPr>
          <p:spPr>
            <a:xfrm rot="-2700000">
              <a:off x="455426" y="4288411"/>
              <a:ext cx="7874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Genel</a:t>
              </a:r>
            </a:p>
          </p:txBody>
        </p:sp>
        <p:sp>
          <p:nvSpPr>
            <p:cNvPr id="5" name="TextBox 5"/>
            <p:cNvSpPr txBox="1"/>
            <p:nvPr/>
          </p:nvSpPr>
          <p:spPr>
            <a:xfrm rot="-2700000">
              <a:off x="1546591" y="4281676"/>
              <a:ext cx="7683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Kadın</a:t>
              </a:r>
            </a:p>
          </p:txBody>
        </p:sp>
        <p:sp>
          <p:nvSpPr>
            <p:cNvPr id="6" name="TextBox 6"/>
            <p:cNvSpPr txBox="1"/>
            <p:nvPr/>
          </p:nvSpPr>
          <p:spPr>
            <a:xfrm rot="-2700000">
              <a:off x="2876238" y="4176158"/>
              <a:ext cx="4699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Evli</a:t>
              </a:r>
            </a:p>
          </p:txBody>
        </p:sp>
        <p:sp>
          <p:nvSpPr>
            <p:cNvPr id="7" name="TextBox 7"/>
            <p:cNvSpPr txBox="1"/>
            <p:nvPr/>
          </p:nvSpPr>
          <p:spPr>
            <a:xfrm rot="-2700000">
              <a:off x="3208593" y="4483731"/>
              <a:ext cx="13398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30yaş altı </a:t>
              </a:r>
            </a:p>
          </p:txBody>
        </p:sp>
        <p:grpSp>
          <p:nvGrpSpPr>
            <p:cNvPr id="8" name="Group 8"/>
            <p:cNvGrpSpPr>
              <a:grpSpLocks noChangeAspect="1"/>
            </p:cNvGrpSpPr>
            <p:nvPr/>
          </p:nvGrpSpPr>
          <p:grpSpPr>
            <a:xfrm>
              <a:off x="557530" y="167894"/>
              <a:ext cx="4160919" cy="3737999"/>
              <a:chOff x="0" y="0"/>
              <a:chExt cx="4160919" cy="3737999"/>
            </a:xfrm>
          </p:grpSpPr>
          <p:sp>
            <p:nvSpPr>
              <p:cNvPr id="9" name="Freeform 9"/>
              <p:cNvSpPr/>
              <p:nvPr/>
            </p:nvSpPr>
            <p:spPr>
              <a:xfrm>
                <a:off x="0" y="-6350"/>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0" name="Freeform 10"/>
              <p:cNvSpPr/>
              <p:nvPr/>
            </p:nvSpPr>
            <p:spPr>
              <a:xfrm>
                <a:off x="0" y="1239650"/>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1" name="Freeform 11"/>
              <p:cNvSpPr/>
              <p:nvPr/>
            </p:nvSpPr>
            <p:spPr>
              <a:xfrm>
                <a:off x="0" y="2485649"/>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sp>
            <p:nvSpPr>
              <p:cNvPr id="12" name="Freeform 12"/>
              <p:cNvSpPr/>
              <p:nvPr/>
            </p:nvSpPr>
            <p:spPr>
              <a:xfrm>
                <a:off x="0" y="3731649"/>
                <a:ext cx="4160919" cy="12700"/>
              </a:xfrm>
              <a:custGeom>
                <a:avLst/>
                <a:gdLst/>
                <a:ahLst/>
                <a:cxnLst/>
                <a:rect l="l" t="t" r="r" b="b"/>
                <a:pathLst>
                  <a:path w="4160919" h="12700">
                    <a:moveTo>
                      <a:pt x="0" y="0"/>
                    </a:moveTo>
                    <a:lnTo>
                      <a:pt x="4160919" y="0"/>
                    </a:lnTo>
                    <a:lnTo>
                      <a:pt x="4160919" y="12700"/>
                    </a:lnTo>
                    <a:lnTo>
                      <a:pt x="0" y="12700"/>
                    </a:lnTo>
                    <a:close/>
                  </a:path>
                </a:pathLst>
              </a:custGeom>
              <a:solidFill>
                <a:srgbClr val="000000"/>
              </a:solidFill>
            </p:spPr>
          </p:sp>
        </p:grpSp>
        <p:sp>
          <p:nvSpPr>
            <p:cNvPr id="13" name="TextBox 13"/>
            <p:cNvSpPr txBox="1"/>
            <p:nvPr/>
          </p:nvSpPr>
          <p:spPr>
            <a:xfrm>
              <a:off x="0" y="-4762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75 </a:t>
              </a:r>
            </a:p>
          </p:txBody>
        </p:sp>
        <p:sp>
          <p:nvSpPr>
            <p:cNvPr id="14" name="TextBox 14"/>
            <p:cNvSpPr txBox="1"/>
            <p:nvPr/>
          </p:nvSpPr>
          <p:spPr>
            <a:xfrm>
              <a:off x="0" y="119837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50 </a:t>
              </a:r>
            </a:p>
          </p:txBody>
        </p:sp>
        <p:sp>
          <p:nvSpPr>
            <p:cNvPr id="15" name="TextBox 15"/>
            <p:cNvSpPr txBox="1"/>
            <p:nvPr/>
          </p:nvSpPr>
          <p:spPr>
            <a:xfrm>
              <a:off x="0" y="2444374"/>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25 </a:t>
              </a:r>
            </a:p>
          </p:txBody>
        </p:sp>
        <p:sp>
          <p:nvSpPr>
            <p:cNvPr id="16" name="TextBox 16"/>
            <p:cNvSpPr txBox="1"/>
            <p:nvPr/>
          </p:nvSpPr>
          <p:spPr>
            <a:xfrm>
              <a:off x="165100" y="3690374"/>
              <a:ext cx="2476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0 </a:t>
              </a:r>
            </a:p>
          </p:txBody>
        </p:sp>
        <p:grpSp>
          <p:nvGrpSpPr>
            <p:cNvPr id="17" name="Group 17"/>
            <p:cNvGrpSpPr>
              <a:grpSpLocks noChangeAspect="1"/>
            </p:cNvGrpSpPr>
            <p:nvPr/>
          </p:nvGrpSpPr>
          <p:grpSpPr>
            <a:xfrm>
              <a:off x="557530" y="167894"/>
              <a:ext cx="4160919" cy="3737999"/>
              <a:chOff x="0" y="0"/>
              <a:chExt cx="4160919" cy="3737999"/>
            </a:xfrm>
          </p:grpSpPr>
          <p:sp>
            <p:nvSpPr>
              <p:cNvPr id="18" name="Freeform 18"/>
              <p:cNvSpPr/>
              <p:nvPr/>
            </p:nvSpPr>
            <p:spPr>
              <a:xfrm>
                <a:off x="0" y="591730"/>
                <a:ext cx="936207" cy="3146269"/>
              </a:xfrm>
              <a:custGeom>
                <a:avLst/>
                <a:gdLst/>
                <a:ahLst/>
                <a:cxnLst/>
                <a:rect l="l" t="t" r="r" b="b"/>
                <a:pathLst>
                  <a:path w="936207" h="3146269">
                    <a:moveTo>
                      <a:pt x="0" y="3146269"/>
                    </a:moveTo>
                    <a:lnTo>
                      <a:pt x="0" y="74896"/>
                    </a:lnTo>
                    <a:lnTo>
                      <a:pt x="0" y="74896"/>
                    </a:lnTo>
                    <a:cubicBezTo>
                      <a:pt x="0" y="33532"/>
                      <a:pt x="33532" y="0"/>
                      <a:pt x="74897" y="0"/>
                    </a:cubicBezTo>
                    <a:lnTo>
                      <a:pt x="861310" y="0"/>
                    </a:lnTo>
                    <a:cubicBezTo>
                      <a:pt x="902675" y="0"/>
                      <a:pt x="936207" y="33532"/>
                      <a:pt x="936207" y="74896"/>
                    </a:cubicBezTo>
                    <a:lnTo>
                      <a:pt x="936207" y="3146269"/>
                    </a:lnTo>
                    <a:close/>
                  </a:path>
                </a:pathLst>
              </a:custGeom>
              <a:solidFill>
                <a:srgbClr val="FF914D"/>
              </a:solidFill>
            </p:spPr>
          </p:sp>
          <p:sp>
            <p:nvSpPr>
              <p:cNvPr id="19" name="Freeform 19"/>
              <p:cNvSpPr/>
              <p:nvPr/>
            </p:nvSpPr>
            <p:spPr>
              <a:xfrm>
                <a:off x="1074904" y="940610"/>
                <a:ext cx="936207" cy="2797389"/>
              </a:xfrm>
              <a:custGeom>
                <a:avLst/>
                <a:gdLst/>
                <a:ahLst/>
                <a:cxnLst/>
                <a:rect l="l" t="t" r="r" b="b"/>
                <a:pathLst>
                  <a:path w="936207" h="2797389">
                    <a:moveTo>
                      <a:pt x="0" y="2797389"/>
                    </a:moveTo>
                    <a:lnTo>
                      <a:pt x="0" y="74896"/>
                    </a:lnTo>
                    <a:cubicBezTo>
                      <a:pt x="0" y="33532"/>
                      <a:pt x="33533" y="0"/>
                      <a:pt x="74897" y="0"/>
                    </a:cubicBezTo>
                    <a:lnTo>
                      <a:pt x="861310" y="0"/>
                    </a:lnTo>
                    <a:cubicBezTo>
                      <a:pt x="902675" y="0"/>
                      <a:pt x="936207" y="33532"/>
                      <a:pt x="936207" y="74896"/>
                    </a:cubicBezTo>
                    <a:lnTo>
                      <a:pt x="936207" y="2797389"/>
                    </a:lnTo>
                    <a:close/>
                  </a:path>
                </a:pathLst>
              </a:custGeom>
              <a:solidFill>
                <a:srgbClr val="FF914D"/>
              </a:solidFill>
            </p:spPr>
          </p:sp>
          <p:sp>
            <p:nvSpPr>
              <p:cNvPr id="20" name="Freeform 20"/>
              <p:cNvSpPr/>
              <p:nvPr/>
            </p:nvSpPr>
            <p:spPr>
              <a:xfrm>
                <a:off x="2149808" y="143170"/>
                <a:ext cx="936207" cy="3594829"/>
              </a:xfrm>
              <a:custGeom>
                <a:avLst/>
                <a:gdLst/>
                <a:ahLst/>
                <a:cxnLst/>
                <a:rect l="l" t="t" r="r" b="b"/>
                <a:pathLst>
                  <a:path w="936207" h="3594829">
                    <a:moveTo>
                      <a:pt x="0" y="3594829"/>
                    </a:moveTo>
                    <a:lnTo>
                      <a:pt x="0" y="74897"/>
                    </a:lnTo>
                    <a:cubicBezTo>
                      <a:pt x="0" y="55033"/>
                      <a:pt x="7891" y="35982"/>
                      <a:pt x="21937" y="21937"/>
                    </a:cubicBezTo>
                    <a:cubicBezTo>
                      <a:pt x="35983" y="7891"/>
                      <a:pt x="55033" y="0"/>
                      <a:pt x="74897" y="0"/>
                    </a:cubicBezTo>
                    <a:lnTo>
                      <a:pt x="861311" y="0"/>
                    </a:lnTo>
                    <a:cubicBezTo>
                      <a:pt x="881174" y="0"/>
                      <a:pt x="900225" y="7891"/>
                      <a:pt x="914270" y="21937"/>
                    </a:cubicBezTo>
                    <a:cubicBezTo>
                      <a:pt x="928316" y="35982"/>
                      <a:pt x="936207" y="55033"/>
                      <a:pt x="936207" y="74897"/>
                    </a:cubicBezTo>
                    <a:lnTo>
                      <a:pt x="936207" y="3594829"/>
                    </a:lnTo>
                    <a:close/>
                  </a:path>
                </a:pathLst>
              </a:custGeom>
              <a:solidFill>
                <a:srgbClr val="FF914D"/>
              </a:solidFill>
            </p:spPr>
          </p:sp>
          <p:sp>
            <p:nvSpPr>
              <p:cNvPr id="21" name="Freeform 21"/>
              <p:cNvSpPr/>
              <p:nvPr/>
            </p:nvSpPr>
            <p:spPr>
              <a:xfrm>
                <a:off x="3224712" y="2136769"/>
                <a:ext cx="936207" cy="1601230"/>
              </a:xfrm>
              <a:custGeom>
                <a:avLst/>
                <a:gdLst/>
                <a:ahLst/>
                <a:cxnLst/>
                <a:rect l="l" t="t" r="r" b="b"/>
                <a:pathLst>
                  <a:path w="936207" h="1601230">
                    <a:moveTo>
                      <a:pt x="0" y="1601230"/>
                    </a:moveTo>
                    <a:lnTo>
                      <a:pt x="0" y="74897"/>
                    </a:lnTo>
                    <a:cubicBezTo>
                      <a:pt x="0" y="55033"/>
                      <a:pt x="7891" y="35983"/>
                      <a:pt x="21937" y="21937"/>
                    </a:cubicBezTo>
                    <a:cubicBezTo>
                      <a:pt x="35983" y="7891"/>
                      <a:pt x="55033" y="0"/>
                      <a:pt x="74897" y="0"/>
                    </a:cubicBezTo>
                    <a:lnTo>
                      <a:pt x="861311" y="0"/>
                    </a:lnTo>
                    <a:cubicBezTo>
                      <a:pt x="881175" y="0"/>
                      <a:pt x="900225" y="7891"/>
                      <a:pt x="914271" y="21937"/>
                    </a:cubicBezTo>
                    <a:cubicBezTo>
                      <a:pt x="928316" y="35983"/>
                      <a:pt x="936207" y="55033"/>
                      <a:pt x="936207" y="74897"/>
                    </a:cubicBezTo>
                    <a:lnTo>
                      <a:pt x="936207" y="1601230"/>
                    </a:lnTo>
                    <a:close/>
                  </a:path>
                </a:pathLst>
              </a:custGeom>
              <a:solidFill>
                <a:srgbClr val="FF914D"/>
              </a:solidFill>
            </p:spPr>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918616" y="5285727"/>
            <a:ext cx="7916369" cy="1878632"/>
          </a:xfrm>
          <a:prstGeom prst="rect">
            <a:avLst/>
          </a:prstGeom>
        </p:spPr>
        <p:txBody>
          <a:bodyPr lIns="0" tIns="0" rIns="0" bIns="0" rtlCol="0" anchor="t">
            <a:spAutoFit/>
          </a:bodyPr>
          <a:lstStyle/>
          <a:p>
            <a:pPr algn="ctr">
              <a:lnSpc>
                <a:spcPts val="2503"/>
              </a:lnSpc>
            </a:pPr>
            <a:r>
              <a:rPr lang="en-US" sz="1788">
                <a:solidFill>
                  <a:srgbClr val="000000"/>
                </a:solidFill>
                <a:latin typeface="Abril Fatface"/>
              </a:rPr>
              <a:t> Kamu emekçilerinin yüzde 90’nı en temel sorunun “Ekonomik geçim sıkıntısı” olduğunu ifade ederken yüzde 82’si” Liyakatsizliğin” yüzde 73’ü “Mülakat/kayırma sisteminin” yüzde 71’i “Mobbing-Baskı-Sindirmeyi”, yüzde 60’ı güvencesizlik ve işten atılma korkusunun, yüzde 46’sı ise toplumsal cinsiyet eşitsizliğinin en temel sorun olduğunu ifade etmiştir.</a:t>
            </a:r>
          </a:p>
          <a:p>
            <a:pPr algn="ctr">
              <a:lnSpc>
                <a:spcPts val="2503"/>
              </a:lnSpc>
            </a:pPr>
            <a:endParaRPr lang="en-US" sz="1788">
              <a:solidFill>
                <a:srgbClr val="000000"/>
              </a:solidFill>
              <a:latin typeface="Abril Fatface"/>
            </a:endParaRPr>
          </a:p>
        </p:txBody>
      </p:sp>
      <p:grpSp>
        <p:nvGrpSpPr>
          <p:cNvPr id="3" name="Group 3"/>
          <p:cNvGrpSpPr/>
          <p:nvPr/>
        </p:nvGrpSpPr>
        <p:grpSpPr>
          <a:xfrm>
            <a:off x="1451346" y="200779"/>
            <a:ext cx="5972118" cy="3666393"/>
            <a:chOff x="-485968" y="-57150"/>
            <a:chExt cx="7962824" cy="4888525"/>
          </a:xfrm>
        </p:grpSpPr>
        <p:sp>
          <p:nvSpPr>
            <p:cNvPr id="4" name="TextBox 4"/>
            <p:cNvSpPr txBox="1"/>
            <p:nvPr/>
          </p:nvSpPr>
          <p:spPr>
            <a:xfrm rot="-2700000">
              <a:off x="-485968" y="4095557"/>
              <a:ext cx="3998462" cy="395994"/>
            </a:xfrm>
            <a:prstGeom prst="rect">
              <a:avLst/>
            </a:prstGeom>
          </p:spPr>
          <p:txBody>
            <a:bodyPr lIns="0" tIns="0" rIns="0" bIns="0" rtlCol="0" anchor="t">
              <a:spAutoFit/>
            </a:bodyPr>
            <a:lstStyle/>
            <a:p>
              <a:pPr algn="ctr">
                <a:lnSpc>
                  <a:spcPts val="2415"/>
                </a:lnSpc>
              </a:pPr>
              <a:r>
                <a:rPr lang="en-US" sz="1725">
                  <a:solidFill>
                    <a:srgbClr val="000000"/>
                  </a:solidFill>
                  <a:latin typeface="Arimo"/>
                </a:rPr>
                <a:t>EKONOMİK GEÇİM SIKINTISI</a:t>
              </a:r>
            </a:p>
          </p:txBody>
        </p:sp>
        <p:sp>
          <p:nvSpPr>
            <p:cNvPr id="5" name="TextBox 5"/>
            <p:cNvSpPr txBox="1"/>
            <p:nvPr/>
          </p:nvSpPr>
          <p:spPr>
            <a:xfrm rot="18900000">
              <a:off x="1719559" y="3509307"/>
              <a:ext cx="2310453" cy="374889"/>
            </a:xfrm>
            <a:prstGeom prst="rect">
              <a:avLst/>
            </a:prstGeom>
          </p:spPr>
          <p:txBody>
            <a:bodyPr wrap="square" lIns="0" tIns="0" rIns="0" bIns="0" rtlCol="0" anchor="t">
              <a:spAutoFit/>
            </a:bodyPr>
            <a:lstStyle/>
            <a:p>
              <a:pPr algn="ctr">
                <a:lnSpc>
                  <a:spcPts val="2415"/>
                </a:lnSpc>
              </a:pPr>
              <a:r>
                <a:rPr lang="en-US" sz="1725" dirty="0">
                  <a:solidFill>
                    <a:srgbClr val="000000"/>
                  </a:solidFill>
                  <a:latin typeface="Arimo"/>
                </a:rPr>
                <a:t>Lİ</a:t>
              </a:r>
              <a:r>
                <a:rPr lang="tr-TR" sz="1725" dirty="0">
                  <a:solidFill>
                    <a:srgbClr val="000000"/>
                  </a:solidFill>
                  <a:latin typeface="Arimo"/>
                </a:rPr>
                <a:t>YA</a:t>
              </a:r>
              <a:r>
                <a:rPr lang="en-US" sz="1725" dirty="0">
                  <a:solidFill>
                    <a:srgbClr val="000000"/>
                  </a:solidFill>
                  <a:latin typeface="Arimo"/>
                </a:rPr>
                <a:t>KATSİZLİK</a:t>
              </a:r>
            </a:p>
          </p:txBody>
        </p:sp>
        <p:sp>
          <p:nvSpPr>
            <p:cNvPr id="6" name="TextBox 6"/>
            <p:cNvSpPr txBox="1"/>
            <p:nvPr/>
          </p:nvSpPr>
          <p:spPr>
            <a:xfrm rot="-2700000">
              <a:off x="1924045" y="3730812"/>
              <a:ext cx="2966807" cy="395994"/>
            </a:xfrm>
            <a:prstGeom prst="rect">
              <a:avLst/>
            </a:prstGeom>
          </p:spPr>
          <p:txBody>
            <a:bodyPr lIns="0" tIns="0" rIns="0" bIns="0" rtlCol="0" anchor="t">
              <a:spAutoFit/>
            </a:bodyPr>
            <a:lstStyle/>
            <a:p>
              <a:pPr algn="ctr">
                <a:lnSpc>
                  <a:spcPts val="2415"/>
                </a:lnSpc>
              </a:pPr>
              <a:r>
                <a:rPr lang="en-US" sz="1725">
                  <a:solidFill>
                    <a:srgbClr val="000000"/>
                  </a:solidFill>
                  <a:latin typeface="Arimo"/>
                </a:rPr>
                <a:t>MÜLAKAT - KAYIRMA</a:t>
              </a:r>
            </a:p>
          </p:txBody>
        </p:sp>
        <p:sp>
          <p:nvSpPr>
            <p:cNvPr id="7" name="TextBox 7"/>
            <p:cNvSpPr txBox="1"/>
            <p:nvPr/>
          </p:nvSpPr>
          <p:spPr>
            <a:xfrm rot="-2700000">
              <a:off x="3558399" y="3370598"/>
              <a:ext cx="1947968" cy="395994"/>
            </a:xfrm>
            <a:prstGeom prst="rect">
              <a:avLst/>
            </a:prstGeom>
          </p:spPr>
          <p:txBody>
            <a:bodyPr lIns="0" tIns="0" rIns="0" bIns="0" rtlCol="0" anchor="t">
              <a:spAutoFit/>
            </a:bodyPr>
            <a:lstStyle/>
            <a:p>
              <a:pPr algn="ctr">
                <a:lnSpc>
                  <a:spcPts val="2415"/>
                </a:lnSpc>
              </a:pPr>
              <a:r>
                <a:rPr lang="en-US" sz="1725">
                  <a:solidFill>
                    <a:srgbClr val="000000"/>
                  </a:solidFill>
                  <a:latin typeface="Arimo"/>
                </a:rPr>
                <a:t>MOBBİNG VB.</a:t>
              </a:r>
            </a:p>
          </p:txBody>
        </p:sp>
        <p:sp>
          <p:nvSpPr>
            <p:cNvPr id="8" name="TextBox 8"/>
            <p:cNvSpPr txBox="1"/>
            <p:nvPr/>
          </p:nvSpPr>
          <p:spPr>
            <a:xfrm rot="-2700000">
              <a:off x="3973079" y="3515590"/>
              <a:ext cx="2358067" cy="395994"/>
            </a:xfrm>
            <a:prstGeom prst="rect">
              <a:avLst/>
            </a:prstGeom>
          </p:spPr>
          <p:txBody>
            <a:bodyPr lIns="0" tIns="0" rIns="0" bIns="0" rtlCol="0" anchor="t">
              <a:spAutoFit/>
            </a:bodyPr>
            <a:lstStyle/>
            <a:p>
              <a:pPr algn="ctr">
                <a:lnSpc>
                  <a:spcPts val="2415"/>
                </a:lnSpc>
              </a:pPr>
              <a:r>
                <a:rPr lang="en-US" sz="1725">
                  <a:solidFill>
                    <a:srgbClr val="000000"/>
                  </a:solidFill>
                  <a:latin typeface="Arimo"/>
                </a:rPr>
                <a:t>GÜVENCESİZLİK</a:t>
              </a:r>
            </a:p>
          </p:txBody>
        </p:sp>
        <p:sp>
          <p:nvSpPr>
            <p:cNvPr id="9" name="TextBox 9"/>
            <p:cNvSpPr txBox="1"/>
            <p:nvPr/>
          </p:nvSpPr>
          <p:spPr>
            <a:xfrm rot="-2700000">
              <a:off x="2517226" y="4435381"/>
              <a:ext cx="4959630" cy="395994"/>
            </a:xfrm>
            <a:prstGeom prst="rect">
              <a:avLst/>
            </a:prstGeom>
          </p:spPr>
          <p:txBody>
            <a:bodyPr lIns="0" tIns="0" rIns="0" bIns="0" rtlCol="0" anchor="t">
              <a:spAutoFit/>
            </a:bodyPr>
            <a:lstStyle/>
            <a:p>
              <a:pPr algn="ctr">
                <a:lnSpc>
                  <a:spcPts val="2415"/>
                </a:lnSpc>
              </a:pPr>
              <a:r>
                <a:rPr lang="en-US" sz="1725">
                  <a:solidFill>
                    <a:srgbClr val="000000"/>
                  </a:solidFill>
                  <a:latin typeface="Arimo"/>
                </a:rPr>
                <a:t>TOPLUMSAL CİNSİYET EŞİTSİZLİĞİ</a:t>
              </a:r>
            </a:p>
          </p:txBody>
        </p:sp>
        <p:grpSp>
          <p:nvGrpSpPr>
            <p:cNvPr id="10" name="Group 10"/>
            <p:cNvGrpSpPr>
              <a:grpSpLocks noChangeAspect="1"/>
            </p:cNvGrpSpPr>
            <p:nvPr/>
          </p:nvGrpSpPr>
          <p:grpSpPr>
            <a:xfrm>
              <a:off x="2489963" y="169422"/>
              <a:ext cx="4498356" cy="2415149"/>
              <a:chOff x="0" y="0"/>
              <a:chExt cx="4457786" cy="2393367"/>
            </a:xfrm>
          </p:grpSpPr>
          <p:sp>
            <p:nvSpPr>
              <p:cNvPr id="11" name="Freeform 11"/>
              <p:cNvSpPr/>
              <p:nvPr/>
            </p:nvSpPr>
            <p:spPr>
              <a:xfrm>
                <a:off x="0" y="-6350"/>
                <a:ext cx="4457786" cy="12700"/>
              </a:xfrm>
              <a:custGeom>
                <a:avLst/>
                <a:gdLst/>
                <a:ahLst/>
                <a:cxnLst/>
                <a:rect l="l" t="t" r="r" b="b"/>
                <a:pathLst>
                  <a:path w="4457786" h="12700">
                    <a:moveTo>
                      <a:pt x="0" y="0"/>
                    </a:moveTo>
                    <a:lnTo>
                      <a:pt x="4457786" y="0"/>
                    </a:lnTo>
                    <a:lnTo>
                      <a:pt x="4457786" y="12700"/>
                    </a:lnTo>
                    <a:lnTo>
                      <a:pt x="0" y="12700"/>
                    </a:lnTo>
                    <a:close/>
                  </a:path>
                </a:pathLst>
              </a:custGeom>
              <a:solidFill>
                <a:srgbClr val="000000"/>
              </a:solidFill>
            </p:spPr>
          </p:sp>
          <p:sp>
            <p:nvSpPr>
              <p:cNvPr id="12" name="Freeform 12"/>
              <p:cNvSpPr/>
              <p:nvPr/>
            </p:nvSpPr>
            <p:spPr>
              <a:xfrm>
                <a:off x="0" y="591992"/>
                <a:ext cx="4457786" cy="12700"/>
              </a:xfrm>
              <a:custGeom>
                <a:avLst/>
                <a:gdLst/>
                <a:ahLst/>
                <a:cxnLst/>
                <a:rect l="l" t="t" r="r" b="b"/>
                <a:pathLst>
                  <a:path w="4457786" h="12700">
                    <a:moveTo>
                      <a:pt x="0" y="0"/>
                    </a:moveTo>
                    <a:lnTo>
                      <a:pt x="4457786" y="0"/>
                    </a:lnTo>
                    <a:lnTo>
                      <a:pt x="4457786" y="12700"/>
                    </a:lnTo>
                    <a:lnTo>
                      <a:pt x="0" y="12700"/>
                    </a:lnTo>
                    <a:close/>
                  </a:path>
                </a:pathLst>
              </a:custGeom>
              <a:solidFill>
                <a:srgbClr val="000000"/>
              </a:solidFill>
            </p:spPr>
          </p:sp>
          <p:sp>
            <p:nvSpPr>
              <p:cNvPr id="13" name="Freeform 13"/>
              <p:cNvSpPr/>
              <p:nvPr/>
            </p:nvSpPr>
            <p:spPr>
              <a:xfrm>
                <a:off x="0" y="1190333"/>
                <a:ext cx="4457786" cy="12700"/>
              </a:xfrm>
              <a:custGeom>
                <a:avLst/>
                <a:gdLst/>
                <a:ahLst/>
                <a:cxnLst/>
                <a:rect l="l" t="t" r="r" b="b"/>
                <a:pathLst>
                  <a:path w="4457786" h="12700">
                    <a:moveTo>
                      <a:pt x="0" y="0"/>
                    </a:moveTo>
                    <a:lnTo>
                      <a:pt x="4457786" y="0"/>
                    </a:lnTo>
                    <a:lnTo>
                      <a:pt x="4457786" y="12700"/>
                    </a:lnTo>
                    <a:lnTo>
                      <a:pt x="0" y="12700"/>
                    </a:lnTo>
                    <a:close/>
                  </a:path>
                </a:pathLst>
              </a:custGeom>
              <a:solidFill>
                <a:srgbClr val="000000"/>
              </a:solidFill>
            </p:spPr>
          </p:sp>
          <p:sp>
            <p:nvSpPr>
              <p:cNvPr id="14" name="Freeform 14"/>
              <p:cNvSpPr/>
              <p:nvPr/>
            </p:nvSpPr>
            <p:spPr>
              <a:xfrm>
                <a:off x="0" y="1788675"/>
                <a:ext cx="4457786" cy="12700"/>
              </a:xfrm>
              <a:custGeom>
                <a:avLst/>
                <a:gdLst/>
                <a:ahLst/>
                <a:cxnLst/>
                <a:rect l="l" t="t" r="r" b="b"/>
                <a:pathLst>
                  <a:path w="4457786" h="12700">
                    <a:moveTo>
                      <a:pt x="0" y="0"/>
                    </a:moveTo>
                    <a:lnTo>
                      <a:pt x="4457786" y="0"/>
                    </a:lnTo>
                    <a:lnTo>
                      <a:pt x="4457786" y="12700"/>
                    </a:lnTo>
                    <a:lnTo>
                      <a:pt x="0" y="12700"/>
                    </a:lnTo>
                    <a:close/>
                  </a:path>
                </a:pathLst>
              </a:custGeom>
              <a:solidFill>
                <a:srgbClr val="000000"/>
              </a:solidFill>
            </p:spPr>
          </p:sp>
          <p:sp>
            <p:nvSpPr>
              <p:cNvPr id="15" name="Freeform 15"/>
              <p:cNvSpPr/>
              <p:nvPr/>
            </p:nvSpPr>
            <p:spPr>
              <a:xfrm>
                <a:off x="0" y="2387017"/>
                <a:ext cx="4457786" cy="12700"/>
              </a:xfrm>
              <a:custGeom>
                <a:avLst/>
                <a:gdLst/>
                <a:ahLst/>
                <a:cxnLst/>
                <a:rect l="l" t="t" r="r" b="b"/>
                <a:pathLst>
                  <a:path w="4457786" h="12700">
                    <a:moveTo>
                      <a:pt x="0" y="0"/>
                    </a:moveTo>
                    <a:lnTo>
                      <a:pt x="4457786" y="0"/>
                    </a:lnTo>
                    <a:lnTo>
                      <a:pt x="4457786" y="12700"/>
                    </a:lnTo>
                    <a:lnTo>
                      <a:pt x="0" y="12700"/>
                    </a:lnTo>
                    <a:close/>
                  </a:path>
                </a:pathLst>
              </a:custGeom>
              <a:solidFill>
                <a:srgbClr val="000000"/>
              </a:solidFill>
            </p:spPr>
          </p:sp>
        </p:grpSp>
        <p:sp>
          <p:nvSpPr>
            <p:cNvPr id="16" name="TextBox 16"/>
            <p:cNvSpPr txBox="1"/>
            <p:nvPr/>
          </p:nvSpPr>
          <p:spPr>
            <a:xfrm>
              <a:off x="1760756" y="-57150"/>
              <a:ext cx="583109" cy="395994"/>
            </a:xfrm>
            <a:prstGeom prst="rect">
              <a:avLst/>
            </a:prstGeom>
          </p:spPr>
          <p:txBody>
            <a:bodyPr lIns="0" tIns="0" rIns="0" bIns="0" rtlCol="0" anchor="t">
              <a:spAutoFit/>
            </a:bodyPr>
            <a:lstStyle/>
            <a:p>
              <a:pPr algn="r">
                <a:lnSpc>
                  <a:spcPts val="2415"/>
                </a:lnSpc>
              </a:pPr>
              <a:r>
                <a:rPr lang="en-US" sz="1725">
                  <a:solidFill>
                    <a:srgbClr val="000000"/>
                  </a:solidFill>
                  <a:latin typeface="Arimo"/>
                </a:rPr>
                <a:t>100 </a:t>
              </a:r>
            </a:p>
          </p:txBody>
        </p:sp>
        <p:sp>
          <p:nvSpPr>
            <p:cNvPr id="17" name="TextBox 17"/>
            <p:cNvSpPr txBox="1"/>
            <p:nvPr/>
          </p:nvSpPr>
          <p:spPr>
            <a:xfrm>
              <a:off x="1927359" y="546637"/>
              <a:ext cx="416506" cy="395994"/>
            </a:xfrm>
            <a:prstGeom prst="rect">
              <a:avLst/>
            </a:prstGeom>
          </p:spPr>
          <p:txBody>
            <a:bodyPr lIns="0" tIns="0" rIns="0" bIns="0" rtlCol="0" anchor="t">
              <a:spAutoFit/>
            </a:bodyPr>
            <a:lstStyle/>
            <a:p>
              <a:pPr algn="r">
                <a:lnSpc>
                  <a:spcPts val="2415"/>
                </a:lnSpc>
              </a:pPr>
              <a:r>
                <a:rPr lang="en-US" sz="1725">
                  <a:solidFill>
                    <a:srgbClr val="000000"/>
                  </a:solidFill>
                  <a:latin typeface="Arimo"/>
                </a:rPr>
                <a:t>75 </a:t>
              </a:r>
            </a:p>
          </p:txBody>
        </p:sp>
        <p:sp>
          <p:nvSpPr>
            <p:cNvPr id="18" name="TextBox 18"/>
            <p:cNvSpPr txBox="1"/>
            <p:nvPr/>
          </p:nvSpPr>
          <p:spPr>
            <a:xfrm>
              <a:off x="1927359" y="1150424"/>
              <a:ext cx="416506" cy="395994"/>
            </a:xfrm>
            <a:prstGeom prst="rect">
              <a:avLst/>
            </a:prstGeom>
          </p:spPr>
          <p:txBody>
            <a:bodyPr lIns="0" tIns="0" rIns="0" bIns="0" rtlCol="0" anchor="t">
              <a:spAutoFit/>
            </a:bodyPr>
            <a:lstStyle/>
            <a:p>
              <a:pPr algn="r">
                <a:lnSpc>
                  <a:spcPts val="2415"/>
                </a:lnSpc>
              </a:pPr>
              <a:r>
                <a:rPr lang="en-US" sz="1725">
                  <a:solidFill>
                    <a:srgbClr val="000000"/>
                  </a:solidFill>
                  <a:latin typeface="Arimo"/>
                </a:rPr>
                <a:t>50 </a:t>
              </a:r>
            </a:p>
          </p:txBody>
        </p:sp>
        <p:sp>
          <p:nvSpPr>
            <p:cNvPr id="19" name="TextBox 19"/>
            <p:cNvSpPr txBox="1"/>
            <p:nvPr/>
          </p:nvSpPr>
          <p:spPr>
            <a:xfrm>
              <a:off x="1927359" y="1754212"/>
              <a:ext cx="416506" cy="395994"/>
            </a:xfrm>
            <a:prstGeom prst="rect">
              <a:avLst/>
            </a:prstGeom>
          </p:spPr>
          <p:txBody>
            <a:bodyPr lIns="0" tIns="0" rIns="0" bIns="0" rtlCol="0" anchor="t">
              <a:spAutoFit/>
            </a:bodyPr>
            <a:lstStyle/>
            <a:p>
              <a:pPr algn="r">
                <a:lnSpc>
                  <a:spcPts val="2415"/>
                </a:lnSpc>
              </a:pPr>
              <a:r>
                <a:rPr lang="en-US" sz="1725">
                  <a:solidFill>
                    <a:srgbClr val="000000"/>
                  </a:solidFill>
                  <a:latin typeface="Arimo"/>
                </a:rPr>
                <a:t>25 </a:t>
              </a:r>
            </a:p>
          </p:txBody>
        </p:sp>
        <p:sp>
          <p:nvSpPr>
            <p:cNvPr id="20" name="TextBox 20"/>
            <p:cNvSpPr txBox="1"/>
            <p:nvPr/>
          </p:nvSpPr>
          <p:spPr>
            <a:xfrm>
              <a:off x="2093961" y="2357999"/>
              <a:ext cx="249904" cy="395994"/>
            </a:xfrm>
            <a:prstGeom prst="rect">
              <a:avLst/>
            </a:prstGeom>
          </p:spPr>
          <p:txBody>
            <a:bodyPr lIns="0" tIns="0" rIns="0" bIns="0" rtlCol="0" anchor="t">
              <a:spAutoFit/>
            </a:bodyPr>
            <a:lstStyle/>
            <a:p>
              <a:pPr algn="r">
                <a:lnSpc>
                  <a:spcPts val="2415"/>
                </a:lnSpc>
              </a:pPr>
              <a:r>
                <a:rPr lang="en-US" sz="1725">
                  <a:solidFill>
                    <a:srgbClr val="000000"/>
                  </a:solidFill>
                  <a:latin typeface="Arimo"/>
                </a:rPr>
                <a:t>0 </a:t>
              </a:r>
            </a:p>
          </p:txBody>
        </p:sp>
        <p:grpSp>
          <p:nvGrpSpPr>
            <p:cNvPr id="21" name="Group 21"/>
            <p:cNvGrpSpPr>
              <a:grpSpLocks noChangeAspect="1"/>
            </p:cNvGrpSpPr>
            <p:nvPr/>
          </p:nvGrpSpPr>
          <p:grpSpPr>
            <a:xfrm>
              <a:off x="2489963" y="169422"/>
              <a:ext cx="4498356" cy="2415149"/>
              <a:chOff x="0" y="0"/>
              <a:chExt cx="4457786" cy="2393367"/>
            </a:xfrm>
          </p:grpSpPr>
          <p:sp>
            <p:nvSpPr>
              <p:cNvPr id="22" name="Freeform 22"/>
              <p:cNvSpPr/>
              <p:nvPr/>
            </p:nvSpPr>
            <p:spPr>
              <a:xfrm>
                <a:off x="0" y="232987"/>
                <a:ext cx="668668" cy="2160380"/>
              </a:xfrm>
              <a:custGeom>
                <a:avLst/>
                <a:gdLst/>
                <a:ahLst/>
                <a:cxnLst/>
                <a:rect l="l" t="t" r="r" b="b"/>
                <a:pathLst>
                  <a:path w="668668" h="2160380">
                    <a:moveTo>
                      <a:pt x="0" y="2160380"/>
                    </a:moveTo>
                    <a:lnTo>
                      <a:pt x="0" y="53493"/>
                    </a:lnTo>
                    <a:lnTo>
                      <a:pt x="0" y="53493"/>
                    </a:lnTo>
                    <a:cubicBezTo>
                      <a:pt x="0" y="23950"/>
                      <a:pt x="23950" y="0"/>
                      <a:pt x="53493" y="0"/>
                    </a:cubicBezTo>
                    <a:lnTo>
                      <a:pt x="615174" y="0"/>
                    </a:lnTo>
                    <a:cubicBezTo>
                      <a:pt x="644718" y="0"/>
                      <a:pt x="668668" y="23950"/>
                      <a:pt x="668668" y="53493"/>
                    </a:cubicBezTo>
                    <a:lnTo>
                      <a:pt x="668668" y="2160380"/>
                    </a:lnTo>
                    <a:close/>
                  </a:path>
                </a:pathLst>
              </a:custGeom>
              <a:solidFill>
                <a:srgbClr val="FF1616"/>
              </a:solidFill>
            </p:spPr>
          </p:sp>
          <p:sp>
            <p:nvSpPr>
              <p:cNvPr id="23" name="Freeform 23"/>
              <p:cNvSpPr/>
              <p:nvPr/>
            </p:nvSpPr>
            <p:spPr>
              <a:xfrm>
                <a:off x="757824" y="424456"/>
                <a:ext cx="668668" cy="1968911"/>
              </a:xfrm>
              <a:custGeom>
                <a:avLst/>
                <a:gdLst/>
                <a:ahLst/>
                <a:cxnLst/>
                <a:rect l="l" t="t" r="r" b="b"/>
                <a:pathLst>
                  <a:path w="668668" h="1968911">
                    <a:moveTo>
                      <a:pt x="0" y="1968911"/>
                    </a:moveTo>
                    <a:lnTo>
                      <a:pt x="0" y="53493"/>
                    </a:lnTo>
                    <a:cubicBezTo>
                      <a:pt x="0" y="23950"/>
                      <a:pt x="23949" y="0"/>
                      <a:pt x="53493" y="0"/>
                    </a:cubicBezTo>
                    <a:lnTo>
                      <a:pt x="615174" y="0"/>
                    </a:lnTo>
                    <a:cubicBezTo>
                      <a:pt x="644718" y="0"/>
                      <a:pt x="668668" y="23950"/>
                      <a:pt x="668668" y="53493"/>
                    </a:cubicBezTo>
                    <a:lnTo>
                      <a:pt x="668668" y="1968911"/>
                    </a:lnTo>
                    <a:close/>
                  </a:path>
                </a:pathLst>
              </a:custGeom>
              <a:solidFill>
                <a:srgbClr val="FF1616"/>
              </a:solidFill>
            </p:spPr>
          </p:sp>
          <p:sp>
            <p:nvSpPr>
              <p:cNvPr id="24" name="Freeform 24"/>
              <p:cNvSpPr/>
              <p:nvPr/>
            </p:nvSpPr>
            <p:spPr>
              <a:xfrm>
                <a:off x="1515647" y="639859"/>
                <a:ext cx="668668" cy="1753508"/>
              </a:xfrm>
              <a:custGeom>
                <a:avLst/>
                <a:gdLst/>
                <a:ahLst/>
                <a:cxnLst/>
                <a:rect l="l" t="t" r="r" b="b"/>
                <a:pathLst>
                  <a:path w="668668" h="1753508">
                    <a:moveTo>
                      <a:pt x="0" y="1753508"/>
                    </a:moveTo>
                    <a:lnTo>
                      <a:pt x="0" y="53493"/>
                    </a:lnTo>
                    <a:cubicBezTo>
                      <a:pt x="0" y="39306"/>
                      <a:pt x="5636" y="25700"/>
                      <a:pt x="15668" y="15668"/>
                    </a:cubicBezTo>
                    <a:cubicBezTo>
                      <a:pt x="25700" y="5636"/>
                      <a:pt x="39306" y="0"/>
                      <a:pt x="53494" y="0"/>
                    </a:cubicBezTo>
                    <a:lnTo>
                      <a:pt x="615175" y="0"/>
                    </a:lnTo>
                    <a:cubicBezTo>
                      <a:pt x="629362" y="0"/>
                      <a:pt x="642968" y="5636"/>
                      <a:pt x="653000" y="15668"/>
                    </a:cubicBezTo>
                    <a:cubicBezTo>
                      <a:pt x="663032" y="25700"/>
                      <a:pt x="668668" y="39306"/>
                      <a:pt x="668668" y="53493"/>
                    </a:cubicBezTo>
                    <a:lnTo>
                      <a:pt x="668668" y="1753508"/>
                    </a:lnTo>
                    <a:close/>
                  </a:path>
                </a:pathLst>
              </a:custGeom>
              <a:solidFill>
                <a:srgbClr val="FF1616"/>
              </a:solidFill>
            </p:spPr>
          </p:sp>
          <p:sp>
            <p:nvSpPr>
              <p:cNvPr id="25" name="Freeform 25"/>
              <p:cNvSpPr/>
              <p:nvPr/>
            </p:nvSpPr>
            <p:spPr>
              <a:xfrm>
                <a:off x="2273471" y="687726"/>
                <a:ext cx="668668" cy="1705640"/>
              </a:xfrm>
              <a:custGeom>
                <a:avLst/>
                <a:gdLst/>
                <a:ahLst/>
                <a:cxnLst/>
                <a:rect l="l" t="t" r="r" b="b"/>
                <a:pathLst>
                  <a:path w="668668" h="1705640">
                    <a:moveTo>
                      <a:pt x="0" y="1705641"/>
                    </a:moveTo>
                    <a:lnTo>
                      <a:pt x="0" y="53494"/>
                    </a:lnTo>
                    <a:cubicBezTo>
                      <a:pt x="0" y="23950"/>
                      <a:pt x="23950" y="0"/>
                      <a:pt x="53493" y="0"/>
                    </a:cubicBezTo>
                    <a:lnTo>
                      <a:pt x="615174" y="0"/>
                    </a:lnTo>
                    <a:cubicBezTo>
                      <a:pt x="644718" y="0"/>
                      <a:pt x="668668" y="23950"/>
                      <a:pt x="668668" y="53494"/>
                    </a:cubicBezTo>
                    <a:lnTo>
                      <a:pt x="668668" y="1705641"/>
                    </a:lnTo>
                    <a:close/>
                  </a:path>
                </a:pathLst>
              </a:custGeom>
              <a:solidFill>
                <a:srgbClr val="FF1616"/>
              </a:solidFill>
            </p:spPr>
          </p:sp>
          <p:sp>
            <p:nvSpPr>
              <p:cNvPr id="26" name="Freeform 26"/>
              <p:cNvSpPr/>
              <p:nvPr/>
            </p:nvSpPr>
            <p:spPr>
              <a:xfrm>
                <a:off x="3031294" y="950997"/>
                <a:ext cx="668668" cy="1442370"/>
              </a:xfrm>
              <a:custGeom>
                <a:avLst/>
                <a:gdLst/>
                <a:ahLst/>
                <a:cxnLst/>
                <a:rect l="l" t="t" r="r" b="b"/>
                <a:pathLst>
                  <a:path w="668668" h="1442370">
                    <a:moveTo>
                      <a:pt x="0" y="1442370"/>
                    </a:moveTo>
                    <a:lnTo>
                      <a:pt x="0" y="53493"/>
                    </a:lnTo>
                    <a:cubicBezTo>
                      <a:pt x="0" y="39306"/>
                      <a:pt x="5636" y="25700"/>
                      <a:pt x="15668" y="15668"/>
                    </a:cubicBezTo>
                    <a:cubicBezTo>
                      <a:pt x="25700" y="5636"/>
                      <a:pt x="39307" y="0"/>
                      <a:pt x="53494" y="0"/>
                    </a:cubicBezTo>
                    <a:lnTo>
                      <a:pt x="615175" y="0"/>
                    </a:lnTo>
                    <a:cubicBezTo>
                      <a:pt x="629362" y="0"/>
                      <a:pt x="642969" y="5636"/>
                      <a:pt x="653000" y="15668"/>
                    </a:cubicBezTo>
                    <a:cubicBezTo>
                      <a:pt x="663032" y="25700"/>
                      <a:pt x="668669" y="39306"/>
                      <a:pt x="668669" y="53493"/>
                    </a:cubicBezTo>
                    <a:lnTo>
                      <a:pt x="668669" y="1442370"/>
                    </a:lnTo>
                    <a:close/>
                  </a:path>
                </a:pathLst>
              </a:custGeom>
              <a:solidFill>
                <a:srgbClr val="FF1616"/>
              </a:solidFill>
            </p:spPr>
          </p:sp>
          <p:sp>
            <p:nvSpPr>
              <p:cNvPr id="27" name="Freeform 27"/>
              <p:cNvSpPr/>
              <p:nvPr/>
            </p:nvSpPr>
            <p:spPr>
              <a:xfrm>
                <a:off x="3789118" y="1286068"/>
                <a:ext cx="668668" cy="1107299"/>
              </a:xfrm>
              <a:custGeom>
                <a:avLst/>
                <a:gdLst/>
                <a:ahLst/>
                <a:cxnLst/>
                <a:rect l="l" t="t" r="r" b="b"/>
                <a:pathLst>
                  <a:path w="668668" h="1107299">
                    <a:moveTo>
                      <a:pt x="0" y="1107299"/>
                    </a:moveTo>
                    <a:lnTo>
                      <a:pt x="0" y="53494"/>
                    </a:lnTo>
                    <a:cubicBezTo>
                      <a:pt x="0" y="23950"/>
                      <a:pt x="23950" y="0"/>
                      <a:pt x="53494" y="0"/>
                    </a:cubicBezTo>
                    <a:lnTo>
                      <a:pt x="615175" y="0"/>
                    </a:lnTo>
                    <a:cubicBezTo>
                      <a:pt x="644718" y="0"/>
                      <a:pt x="668668" y="23950"/>
                      <a:pt x="668668" y="53494"/>
                    </a:cubicBezTo>
                    <a:lnTo>
                      <a:pt x="668668" y="1107299"/>
                    </a:lnTo>
                    <a:close/>
                  </a:path>
                </a:pathLst>
              </a:custGeom>
              <a:solidFill>
                <a:srgbClr val="FF1616"/>
              </a:solidFill>
            </p:spPr>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2747305" y="926316"/>
            <a:ext cx="4939030" cy="658368"/>
            <a:chOff x="0" y="0"/>
            <a:chExt cx="6585373" cy="877824"/>
          </a:xfrm>
        </p:grpSpPr>
        <p:sp>
          <p:nvSpPr>
            <p:cNvPr id="3" name="TextBox 3"/>
            <p:cNvSpPr txBox="1"/>
            <p:nvPr/>
          </p:nvSpPr>
          <p:spPr>
            <a:xfrm>
              <a:off x="5120640" y="-91186"/>
              <a:ext cx="1464733" cy="964946"/>
            </a:xfrm>
            <a:prstGeom prst="rect">
              <a:avLst/>
            </a:prstGeom>
          </p:spPr>
          <p:txBody>
            <a:bodyPr lIns="0" tIns="0" rIns="0" bIns="0" rtlCol="0" anchor="t">
              <a:spAutoFit/>
            </a:bodyPr>
            <a:lstStyle/>
            <a:p>
              <a:pPr algn="l">
                <a:lnSpc>
                  <a:spcPts val="6048"/>
                </a:lnSpc>
              </a:pPr>
              <a:r>
                <a:rPr lang="en-US" sz="4320">
                  <a:solidFill>
                    <a:srgbClr val="000000"/>
                  </a:solidFill>
                  <a:latin typeface="Arimo"/>
                </a:rPr>
                <a:t>%92</a:t>
              </a:r>
            </a:p>
          </p:txBody>
        </p:sp>
        <p:grpSp>
          <p:nvGrpSpPr>
            <p:cNvPr id="4" name="Group 4"/>
            <p:cNvGrpSpPr>
              <a:grpSpLocks noChangeAspect="1"/>
            </p:cNvGrpSpPr>
            <p:nvPr/>
          </p:nvGrpSpPr>
          <p:grpSpPr>
            <a:xfrm>
              <a:off x="0" y="0"/>
              <a:ext cx="4876800" cy="877824"/>
              <a:chOff x="0" y="0"/>
              <a:chExt cx="1270000" cy="228600"/>
            </a:xfrm>
          </p:grpSpPr>
          <p:sp>
            <p:nvSpPr>
              <p:cNvPr id="5" name="Freeform 5"/>
              <p:cNvSpPr/>
              <p:nvPr/>
            </p:nvSpPr>
            <p:spPr>
              <a:xfrm>
                <a:off x="-5645" y="-183"/>
                <a:ext cx="1281290" cy="228966"/>
              </a:xfrm>
              <a:custGeom>
                <a:avLst/>
                <a:gdLst/>
                <a:ahLst/>
                <a:cxnLst/>
                <a:rect l="l" t="t" r="r" b="b"/>
                <a:pathLst>
                  <a:path w="1281290" h="228966">
                    <a:moveTo>
                      <a:pt x="119945" y="183"/>
                    </a:moveTo>
                    <a:lnTo>
                      <a:pt x="1161345" y="183"/>
                    </a:lnTo>
                    <a:cubicBezTo>
                      <a:pt x="1202302" y="0"/>
                      <a:pt x="1240227" y="21745"/>
                      <a:pt x="1260759" y="57185"/>
                    </a:cubicBezTo>
                    <a:cubicBezTo>
                      <a:pt x="1281290" y="92625"/>
                      <a:pt x="1281290" y="136341"/>
                      <a:pt x="1260759" y="171781"/>
                    </a:cubicBezTo>
                    <a:cubicBezTo>
                      <a:pt x="1240227" y="207221"/>
                      <a:pt x="1202302" y="228966"/>
                      <a:pt x="1161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494F56"/>
              </a:solidFill>
            </p:spPr>
          </p:sp>
          <p:sp>
            <p:nvSpPr>
              <p:cNvPr id="6" name="Freeform 6"/>
              <p:cNvSpPr/>
              <p:nvPr/>
            </p:nvSpPr>
            <p:spPr>
              <a:xfrm>
                <a:off x="-5645" y="-183"/>
                <a:ext cx="1179690" cy="228966"/>
              </a:xfrm>
              <a:custGeom>
                <a:avLst/>
                <a:gdLst/>
                <a:ahLst/>
                <a:cxnLst/>
                <a:rect l="l" t="t" r="r" b="b"/>
                <a:pathLst>
                  <a:path w="1179690" h="228966">
                    <a:moveTo>
                      <a:pt x="119945" y="183"/>
                    </a:moveTo>
                    <a:lnTo>
                      <a:pt x="1059745" y="183"/>
                    </a:lnTo>
                    <a:cubicBezTo>
                      <a:pt x="1100702" y="0"/>
                      <a:pt x="1138627" y="21745"/>
                      <a:pt x="1159159" y="57185"/>
                    </a:cubicBezTo>
                    <a:cubicBezTo>
                      <a:pt x="1179690" y="92625"/>
                      <a:pt x="1179690" y="136341"/>
                      <a:pt x="1159159" y="171781"/>
                    </a:cubicBezTo>
                    <a:cubicBezTo>
                      <a:pt x="1138627" y="207221"/>
                      <a:pt x="1100702" y="228966"/>
                      <a:pt x="10597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6CE5E8"/>
              </a:solidFill>
            </p:spPr>
          </p:sp>
        </p:grpSp>
      </p:grpSp>
      <p:sp>
        <p:nvSpPr>
          <p:cNvPr id="7" name="TextBox 7"/>
          <p:cNvSpPr txBox="1"/>
          <p:nvPr/>
        </p:nvSpPr>
        <p:spPr>
          <a:xfrm>
            <a:off x="731520" y="1704260"/>
            <a:ext cx="8293153" cy="3073399"/>
          </a:xfrm>
          <a:prstGeom prst="rect">
            <a:avLst/>
          </a:prstGeom>
        </p:spPr>
        <p:txBody>
          <a:bodyPr lIns="0" tIns="0" rIns="0" bIns="0" rtlCol="0" anchor="t">
            <a:spAutoFit/>
          </a:bodyPr>
          <a:lstStyle/>
          <a:p>
            <a:pPr algn="ctr">
              <a:lnSpc>
                <a:spcPts val="4900"/>
              </a:lnSpc>
            </a:pPr>
            <a:r>
              <a:rPr lang="en-US" sz="3500">
                <a:solidFill>
                  <a:srgbClr val="000000"/>
                </a:solidFill>
                <a:latin typeface="Abril Fatface"/>
              </a:rPr>
              <a:t> Kamu emekçilerinin yüzde 92’si güvence azaldıkça gelirlerin düşeceğini düşünmektedir. </a:t>
            </a:r>
          </a:p>
          <a:p>
            <a:pPr algn="ctr">
              <a:lnSpc>
                <a:spcPts val="4900"/>
              </a:lnSpc>
            </a:pPr>
            <a:endParaRPr lang="en-US" sz="3500">
              <a:solidFill>
                <a:srgbClr val="000000"/>
              </a:solidFill>
              <a:latin typeface="Abril Fatface"/>
            </a:endParaRPr>
          </a:p>
          <a:p>
            <a:pPr algn="ctr">
              <a:lnSpc>
                <a:spcPts val="4900"/>
              </a:lnSpc>
            </a:pPr>
            <a:endParaRPr lang="en-US" sz="3500">
              <a:solidFill>
                <a:srgbClr val="000000"/>
              </a:solidFill>
              <a:latin typeface="Abril Fatface"/>
            </a:endParaRPr>
          </a:p>
        </p:txBody>
      </p:sp>
      <p:grpSp>
        <p:nvGrpSpPr>
          <p:cNvPr id="8" name="Group 8"/>
          <p:cNvGrpSpPr/>
          <p:nvPr/>
        </p:nvGrpSpPr>
        <p:grpSpPr>
          <a:xfrm>
            <a:off x="3046703" y="4253554"/>
            <a:ext cx="5396230" cy="658368"/>
            <a:chOff x="0" y="0"/>
            <a:chExt cx="7194973" cy="877824"/>
          </a:xfrm>
        </p:grpSpPr>
        <p:sp>
          <p:nvSpPr>
            <p:cNvPr id="9" name="TextBox 9"/>
            <p:cNvSpPr txBox="1"/>
            <p:nvPr/>
          </p:nvSpPr>
          <p:spPr>
            <a:xfrm>
              <a:off x="5120640" y="-91186"/>
              <a:ext cx="2074333" cy="964946"/>
            </a:xfrm>
            <a:prstGeom prst="rect">
              <a:avLst/>
            </a:prstGeom>
          </p:spPr>
          <p:txBody>
            <a:bodyPr lIns="0" tIns="0" rIns="0" bIns="0" rtlCol="0" anchor="t">
              <a:spAutoFit/>
            </a:bodyPr>
            <a:lstStyle/>
            <a:p>
              <a:pPr algn="l">
                <a:lnSpc>
                  <a:spcPts val="6048"/>
                </a:lnSpc>
              </a:pPr>
              <a:r>
                <a:rPr lang="en-US" sz="4320">
                  <a:solidFill>
                    <a:srgbClr val="000000"/>
                  </a:solidFill>
                  <a:latin typeface="Arimo"/>
                </a:rPr>
                <a:t>%98,4</a:t>
              </a:r>
            </a:p>
          </p:txBody>
        </p:sp>
        <p:grpSp>
          <p:nvGrpSpPr>
            <p:cNvPr id="10" name="Group 10"/>
            <p:cNvGrpSpPr>
              <a:grpSpLocks noChangeAspect="1"/>
            </p:cNvGrpSpPr>
            <p:nvPr/>
          </p:nvGrpSpPr>
          <p:grpSpPr>
            <a:xfrm>
              <a:off x="0" y="0"/>
              <a:ext cx="4876800" cy="877824"/>
              <a:chOff x="0" y="0"/>
              <a:chExt cx="1270000" cy="228600"/>
            </a:xfrm>
          </p:grpSpPr>
          <p:sp>
            <p:nvSpPr>
              <p:cNvPr id="11" name="Freeform 11"/>
              <p:cNvSpPr/>
              <p:nvPr/>
            </p:nvSpPr>
            <p:spPr>
              <a:xfrm>
                <a:off x="-5645" y="-183"/>
                <a:ext cx="1281290" cy="228966"/>
              </a:xfrm>
              <a:custGeom>
                <a:avLst/>
                <a:gdLst/>
                <a:ahLst/>
                <a:cxnLst/>
                <a:rect l="l" t="t" r="r" b="b"/>
                <a:pathLst>
                  <a:path w="1281290" h="228966">
                    <a:moveTo>
                      <a:pt x="119945" y="183"/>
                    </a:moveTo>
                    <a:lnTo>
                      <a:pt x="1161345" y="183"/>
                    </a:lnTo>
                    <a:cubicBezTo>
                      <a:pt x="1202302" y="0"/>
                      <a:pt x="1240227" y="21745"/>
                      <a:pt x="1260759" y="57185"/>
                    </a:cubicBezTo>
                    <a:cubicBezTo>
                      <a:pt x="1281290" y="92625"/>
                      <a:pt x="1281290" y="136341"/>
                      <a:pt x="1260759" y="171781"/>
                    </a:cubicBezTo>
                    <a:cubicBezTo>
                      <a:pt x="1240227" y="207221"/>
                      <a:pt x="1202302" y="228966"/>
                      <a:pt x="1161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494F56"/>
              </a:solidFill>
            </p:spPr>
          </p:sp>
          <p:sp>
            <p:nvSpPr>
              <p:cNvPr id="12" name="Freeform 12"/>
              <p:cNvSpPr/>
              <p:nvPr/>
            </p:nvSpPr>
            <p:spPr>
              <a:xfrm>
                <a:off x="-5645" y="-183"/>
                <a:ext cx="1260970" cy="228966"/>
              </a:xfrm>
              <a:custGeom>
                <a:avLst/>
                <a:gdLst/>
                <a:ahLst/>
                <a:cxnLst/>
                <a:rect l="l" t="t" r="r" b="b"/>
                <a:pathLst>
                  <a:path w="1260970" h="228966">
                    <a:moveTo>
                      <a:pt x="119945" y="183"/>
                    </a:moveTo>
                    <a:lnTo>
                      <a:pt x="1141025" y="183"/>
                    </a:lnTo>
                    <a:cubicBezTo>
                      <a:pt x="1181982" y="0"/>
                      <a:pt x="1219907" y="21745"/>
                      <a:pt x="1240439" y="57185"/>
                    </a:cubicBezTo>
                    <a:cubicBezTo>
                      <a:pt x="1260970" y="92625"/>
                      <a:pt x="1260970" y="136341"/>
                      <a:pt x="1240439" y="171781"/>
                    </a:cubicBezTo>
                    <a:cubicBezTo>
                      <a:pt x="1219907" y="207221"/>
                      <a:pt x="1181982" y="228966"/>
                      <a:pt x="114102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6CE5E8"/>
              </a:solidFill>
            </p:spPr>
          </p:sp>
        </p:grpSp>
      </p:grpSp>
      <p:sp>
        <p:nvSpPr>
          <p:cNvPr id="13" name="TextBox 13"/>
          <p:cNvSpPr txBox="1"/>
          <p:nvPr/>
        </p:nvSpPr>
        <p:spPr>
          <a:xfrm>
            <a:off x="0" y="4968676"/>
            <a:ext cx="9363671" cy="1725928"/>
          </a:xfrm>
          <a:prstGeom prst="rect">
            <a:avLst/>
          </a:prstGeom>
        </p:spPr>
        <p:txBody>
          <a:bodyPr lIns="0" tIns="0" rIns="0" bIns="0" rtlCol="0" anchor="t">
            <a:spAutoFit/>
          </a:bodyPr>
          <a:lstStyle/>
          <a:p>
            <a:pPr algn="ctr">
              <a:lnSpc>
                <a:spcPts val="4620"/>
              </a:lnSpc>
            </a:pPr>
            <a:r>
              <a:rPr lang="en-US" sz="3300">
                <a:solidFill>
                  <a:srgbClr val="000000"/>
                </a:solidFill>
                <a:latin typeface="Abril Fatface"/>
              </a:rPr>
              <a:t> </a:t>
            </a:r>
            <a:r>
              <a:rPr lang="en-US" sz="3300">
                <a:solidFill>
                  <a:srgbClr val="000000"/>
                </a:solidFill>
                <a:latin typeface="Arimo"/>
              </a:rPr>
              <a:t>Kamu emekçilerinin yüzde 98,4’ü, kamu çalışanlarının son 10 yılda yoksullaştığını düşünmektedir.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731520" y="5064742"/>
            <a:ext cx="8195978" cy="1989757"/>
          </a:xfrm>
          <a:prstGeom prst="rect">
            <a:avLst/>
          </a:prstGeom>
        </p:spPr>
        <p:txBody>
          <a:bodyPr lIns="0" tIns="0" rIns="0" bIns="0" rtlCol="0" anchor="t">
            <a:spAutoFit/>
          </a:bodyPr>
          <a:lstStyle/>
          <a:p>
            <a:pPr algn="ctr">
              <a:lnSpc>
                <a:spcPts val="3203"/>
              </a:lnSpc>
            </a:pPr>
            <a:r>
              <a:rPr lang="en-US" sz="2288">
                <a:solidFill>
                  <a:srgbClr val="000000"/>
                </a:solidFill>
                <a:latin typeface="Abril Fatface"/>
              </a:rPr>
              <a:t> Kamu emekçilerinin sadece yüzde 5’i ücretlerinde son yılda reel bir artış olduğunu düşünüyor. Bu konuda kararsız olduğunu ifade edenlerin oranı yüzde 33 iken reel ücret artışı yaşanmadığını düşünenlerin oranı yüzde 62 düzeyindedir.</a:t>
            </a:r>
          </a:p>
          <a:p>
            <a:pPr algn="ctr">
              <a:lnSpc>
                <a:spcPts val="3203"/>
              </a:lnSpc>
            </a:pPr>
            <a:endParaRPr lang="en-US" sz="2288">
              <a:solidFill>
                <a:srgbClr val="000000"/>
              </a:solidFill>
              <a:latin typeface="Abril Fatface"/>
            </a:endParaRPr>
          </a:p>
        </p:txBody>
      </p:sp>
      <p:grpSp>
        <p:nvGrpSpPr>
          <p:cNvPr id="3" name="Group 3"/>
          <p:cNvGrpSpPr/>
          <p:nvPr/>
        </p:nvGrpSpPr>
        <p:grpSpPr>
          <a:xfrm>
            <a:off x="3261341" y="111478"/>
            <a:ext cx="3795720" cy="4478705"/>
            <a:chOff x="0" y="0"/>
            <a:chExt cx="5060960" cy="5971606"/>
          </a:xfrm>
        </p:grpSpPr>
        <p:sp>
          <p:nvSpPr>
            <p:cNvPr id="4" name="TextBox 4"/>
            <p:cNvSpPr txBox="1"/>
            <p:nvPr/>
          </p:nvSpPr>
          <p:spPr>
            <a:xfrm rot="-2700000">
              <a:off x="478256" y="3442869"/>
              <a:ext cx="1006023" cy="395994"/>
            </a:xfrm>
            <a:prstGeom prst="rect">
              <a:avLst/>
            </a:prstGeom>
          </p:spPr>
          <p:txBody>
            <a:bodyPr lIns="0" tIns="0" rIns="0" bIns="0" rtlCol="0" anchor="t">
              <a:spAutoFit/>
            </a:bodyPr>
            <a:lstStyle/>
            <a:p>
              <a:pPr algn="ctr">
                <a:lnSpc>
                  <a:spcPts val="2415"/>
                </a:lnSpc>
              </a:pPr>
              <a:r>
                <a:rPr lang="en-US" sz="1725">
                  <a:solidFill>
                    <a:srgbClr val="000000"/>
                  </a:solidFill>
                  <a:latin typeface="Arimo"/>
                </a:rPr>
                <a:t>GENEL</a:t>
              </a:r>
            </a:p>
          </p:txBody>
        </p:sp>
        <p:sp>
          <p:nvSpPr>
            <p:cNvPr id="5" name="TextBox 5"/>
            <p:cNvSpPr txBox="1"/>
            <p:nvPr/>
          </p:nvSpPr>
          <p:spPr>
            <a:xfrm rot="-2700000">
              <a:off x="1653415" y="3608250"/>
              <a:ext cx="1473792" cy="395994"/>
            </a:xfrm>
            <a:prstGeom prst="rect">
              <a:avLst/>
            </a:prstGeom>
          </p:spPr>
          <p:txBody>
            <a:bodyPr lIns="0" tIns="0" rIns="0" bIns="0" rtlCol="0" anchor="t">
              <a:spAutoFit/>
            </a:bodyPr>
            <a:lstStyle/>
            <a:p>
              <a:pPr algn="ctr">
                <a:lnSpc>
                  <a:spcPts val="2415"/>
                </a:lnSpc>
              </a:pPr>
              <a:r>
                <a:rPr lang="en-US" sz="1725">
                  <a:solidFill>
                    <a:srgbClr val="000000"/>
                  </a:solidFill>
                  <a:latin typeface="Arimo"/>
                </a:rPr>
                <a:t>KARARSIZ</a:t>
              </a:r>
            </a:p>
          </p:txBody>
        </p:sp>
        <p:sp>
          <p:nvSpPr>
            <p:cNvPr id="6" name="TextBox 6"/>
            <p:cNvSpPr txBox="1"/>
            <p:nvPr/>
          </p:nvSpPr>
          <p:spPr>
            <a:xfrm rot="-2700000">
              <a:off x="1412002" y="4360395"/>
              <a:ext cx="3601178" cy="395994"/>
            </a:xfrm>
            <a:prstGeom prst="rect">
              <a:avLst/>
            </a:prstGeom>
          </p:spPr>
          <p:txBody>
            <a:bodyPr lIns="0" tIns="0" rIns="0" bIns="0" rtlCol="0" anchor="t">
              <a:spAutoFit/>
            </a:bodyPr>
            <a:lstStyle/>
            <a:p>
              <a:pPr algn="ctr">
                <a:lnSpc>
                  <a:spcPts val="2415"/>
                </a:lnSpc>
              </a:pPr>
              <a:r>
                <a:rPr lang="en-US" sz="1725">
                  <a:solidFill>
                    <a:srgbClr val="000000"/>
                  </a:solidFill>
                  <a:latin typeface="Arimo"/>
                </a:rPr>
                <a:t>REEL ÜCRET ARTIŞI YOK</a:t>
              </a:r>
            </a:p>
          </p:txBody>
        </p:sp>
        <p:grpSp>
          <p:nvGrpSpPr>
            <p:cNvPr id="7" name="Group 7"/>
            <p:cNvGrpSpPr>
              <a:grpSpLocks noChangeAspect="1"/>
            </p:cNvGrpSpPr>
            <p:nvPr/>
          </p:nvGrpSpPr>
          <p:grpSpPr>
            <a:xfrm>
              <a:off x="562604" y="169422"/>
              <a:ext cx="4498356" cy="2820447"/>
              <a:chOff x="0" y="0"/>
              <a:chExt cx="4457786" cy="2795010"/>
            </a:xfrm>
          </p:grpSpPr>
          <p:sp>
            <p:nvSpPr>
              <p:cNvPr id="8" name="Freeform 8"/>
              <p:cNvSpPr/>
              <p:nvPr/>
            </p:nvSpPr>
            <p:spPr>
              <a:xfrm>
                <a:off x="0" y="-6350"/>
                <a:ext cx="4457786" cy="12700"/>
              </a:xfrm>
              <a:custGeom>
                <a:avLst/>
                <a:gdLst/>
                <a:ahLst/>
                <a:cxnLst/>
                <a:rect l="l" t="t" r="r" b="b"/>
                <a:pathLst>
                  <a:path w="4457786" h="12700">
                    <a:moveTo>
                      <a:pt x="0" y="0"/>
                    </a:moveTo>
                    <a:lnTo>
                      <a:pt x="4457786" y="0"/>
                    </a:lnTo>
                    <a:lnTo>
                      <a:pt x="4457786" y="12700"/>
                    </a:lnTo>
                    <a:lnTo>
                      <a:pt x="0" y="12700"/>
                    </a:lnTo>
                    <a:close/>
                  </a:path>
                </a:pathLst>
              </a:custGeom>
              <a:solidFill>
                <a:srgbClr val="000000"/>
              </a:solidFill>
            </p:spPr>
          </p:sp>
          <p:sp>
            <p:nvSpPr>
              <p:cNvPr id="9" name="Freeform 9"/>
              <p:cNvSpPr/>
              <p:nvPr/>
            </p:nvSpPr>
            <p:spPr>
              <a:xfrm>
                <a:off x="0" y="925320"/>
                <a:ext cx="4457786" cy="12700"/>
              </a:xfrm>
              <a:custGeom>
                <a:avLst/>
                <a:gdLst/>
                <a:ahLst/>
                <a:cxnLst/>
                <a:rect l="l" t="t" r="r" b="b"/>
                <a:pathLst>
                  <a:path w="4457786" h="12700">
                    <a:moveTo>
                      <a:pt x="0" y="0"/>
                    </a:moveTo>
                    <a:lnTo>
                      <a:pt x="4457786" y="0"/>
                    </a:lnTo>
                    <a:lnTo>
                      <a:pt x="4457786" y="12700"/>
                    </a:lnTo>
                    <a:lnTo>
                      <a:pt x="0" y="12700"/>
                    </a:lnTo>
                    <a:close/>
                  </a:path>
                </a:pathLst>
              </a:custGeom>
              <a:solidFill>
                <a:srgbClr val="000000"/>
              </a:solidFill>
            </p:spPr>
          </p:sp>
          <p:sp>
            <p:nvSpPr>
              <p:cNvPr id="10" name="Freeform 10"/>
              <p:cNvSpPr/>
              <p:nvPr/>
            </p:nvSpPr>
            <p:spPr>
              <a:xfrm>
                <a:off x="0" y="1856990"/>
                <a:ext cx="4457786" cy="12700"/>
              </a:xfrm>
              <a:custGeom>
                <a:avLst/>
                <a:gdLst/>
                <a:ahLst/>
                <a:cxnLst/>
                <a:rect l="l" t="t" r="r" b="b"/>
                <a:pathLst>
                  <a:path w="4457786" h="12700">
                    <a:moveTo>
                      <a:pt x="0" y="0"/>
                    </a:moveTo>
                    <a:lnTo>
                      <a:pt x="4457786" y="0"/>
                    </a:lnTo>
                    <a:lnTo>
                      <a:pt x="4457786" y="12700"/>
                    </a:lnTo>
                    <a:lnTo>
                      <a:pt x="0" y="12700"/>
                    </a:lnTo>
                    <a:close/>
                  </a:path>
                </a:pathLst>
              </a:custGeom>
              <a:solidFill>
                <a:srgbClr val="000000"/>
              </a:solidFill>
            </p:spPr>
          </p:sp>
          <p:sp>
            <p:nvSpPr>
              <p:cNvPr id="11" name="Freeform 11"/>
              <p:cNvSpPr/>
              <p:nvPr/>
            </p:nvSpPr>
            <p:spPr>
              <a:xfrm>
                <a:off x="0" y="2788660"/>
                <a:ext cx="4457786" cy="12700"/>
              </a:xfrm>
              <a:custGeom>
                <a:avLst/>
                <a:gdLst/>
                <a:ahLst/>
                <a:cxnLst/>
                <a:rect l="l" t="t" r="r" b="b"/>
                <a:pathLst>
                  <a:path w="4457786" h="12700">
                    <a:moveTo>
                      <a:pt x="0" y="0"/>
                    </a:moveTo>
                    <a:lnTo>
                      <a:pt x="4457786" y="0"/>
                    </a:lnTo>
                    <a:lnTo>
                      <a:pt x="4457786" y="12700"/>
                    </a:lnTo>
                    <a:lnTo>
                      <a:pt x="0" y="12700"/>
                    </a:lnTo>
                    <a:close/>
                  </a:path>
                </a:pathLst>
              </a:custGeom>
              <a:solidFill>
                <a:srgbClr val="000000"/>
              </a:solidFill>
            </p:spPr>
          </p:sp>
        </p:grpSp>
        <p:sp>
          <p:nvSpPr>
            <p:cNvPr id="12" name="TextBox 12"/>
            <p:cNvSpPr txBox="1"/>
            <p:nvPr/>
          </p:nvSpPr>
          <p:spPr>
            <a:xfrm>
              <a:off x="0" y="-57150"/>
              <a:ext cx="416506" cy="395994"/>
            </a:xfrm>
            <a:prstGeom prst="rect">
              <a:avLst/>
            </a:prstGeom>
          </p:spPr>
          <p:txBody>
            <a:bodyPr lIns="0" tIns="0" rIns="0" bIns="0" rtlCol="0" anchor="t">
              <a:spAutoFit/>
            </a:bodyPr>
            <a:lstStyle/>
            <a:p>
              <a:pPr algn="r">
                <a:lnSpc>
                  <a:spcPts val="2415"/>
                </a:lnSpc>
              </a:pPr>
              <a:r>
                <a:rPr lang="en-US" sz="1725">
                  <a:solidFill>
                    <a:srgbClr val="000000"/>
                  </a:solidFill>
                  <a:latin typeface="Arimo"/>
                </a:rPr>
                <a:t>75 </a:t>
              </a:r>
            </a:p>
          </p:txBody>
        </p:sp>
        <p:sp>
          <p:nvSpPr>
            <p:cNvPr id="13" name="TextBox 13"/>
            <p:cNvSpPr txBox="1"/>
            <p:nvPr/>
          </p:nvSpPr>
          <p:spPr>
            <a:xfrm>
              <a:off x="0" y="882999"/>
              <a:ext cx="416506" cy="395994"/>
            </a:xfrm>
            <a:prstGeom prst="rect">
              <a:avLst/>
            </a:prstGeom>
          </p:spPr>
          <p:txBody>
            <a:bodyPr lIns="0" tIns="0" rIns="0" bIns="0" rtlCol="0" anchor="t">
              <a:spAutoFit/>
            </a:bodyPr>
            <a:lstStyle/>
            <a:p>
              <a:pPr algn="r">
                <a:lnSpc>
                  <a:spcPts val="2415"/>
                </a:lnSpc>
              </a:pPr>
              <a:r>
                <a:rPr lang="en-US" sz="1725">
                  <a:solidFill>
                    <a:srgbClr val="000000"/>
                  </a:solidFill>
                  <a:latin typeface="Arimo"/>
                </a:rPr>
                <a:t>50 </a:t>
              </a:r>
            </a:p>
          </p:txBody>
        </p:sp>
        <p:sp>
          <p:nvSpPr>
            <p:cNvPr id="14" name="TextBox 14"/>
            <p:cNvSpPr txBox="1"/>
            <p:nvPr/>
          </p:nvSpPr>
          <p:spPr>
            <a:xfrm>
              <a:off x="0" y="1823148"/>
              <a:ext cx="416506" cy="395994"/>
            </a:xfrm>
            <a:prstGeom prst="rect">
              <a:avLst/>
            </a:prstGeom>
          </p:spPr>
          <p:txBody>
            <a:bodyPr lIns="0" tIns="0" rIns="0" bIns="0" rtlCol="0" anchor="t">
              <a:spAutoFit/>
            </a:bodyPr>
            <a:lstStyle/>
            <a:p>
              <a:pPr algn="r">
                <a:lnSpc>
                  <a:spcPts val="2415"/>
                </a:lnSpc>
              </a:pPr>
              <a:r>
                <a:rPr lang="en-US" sz="1725">
                  <a:solidFill>
                    <a:srgbClr val="000000"/>
                  </a:solidFill>
                  <a:latin typeface="Arimo"/>
                </a:rPr>
                <a:t>25 </a:t>
              </a:r>
            </a:p>
          </p:txBody>
        </p:sp>
        <p:sp>
          <p:nvSpPr>
            <p:cNvPr id="15" name="TextBox 15"/>
            <p:cNvSpPr txBox="1"/>
            <p:nvPr/>
          </p:nvSpPr>
          <p:spPr>
            <a:xfrm>
              <a:off x="166603" y="2763297"/>
              <a:ext cx="249904" cy="395994"/>
            </a:xfrm>
            <a:prstGeom prst="rect">
              <a:avLst/>
            </a:prstGeom>
          </p:spPr>
          <p:txBody>
            <a:bodyPr lIns="0" tIns="0" rIns="0" bIns="0" rtlCol="0" anchor="t">
              <a:spAutoFit/>
            </a:bodyPr>
            <a:lstStyle/>
            <a:p>
              <a:pPr algn="r">
                <a:lnSpc>
                  <a:spcPts val="2415"/>
                </a:lnSpc>
              </a:pPr>
              <a:r>
                <a:rPr lang="en-US" sz="1725">
                  <a:solidFill>
                    <a:srgbClr val="000000"/>
                  </a:solidFill>
                  <a:latin typeface="Arimo"/>
                </a:rPr>
                <a:t>0 </a:t>
              </a:r>
            </a:p>
          </p:txBody>
        </p:sp>
        <p:grpSp>
          <p:nvGrpSpPr>
            <p:cNvPr id="16" name="Group 16"/>
            <p:cNvGrpSpPr>
              <a:grpSpLocks noChangeAspect="1"/>
            </p:cNvGrpSpPr>
            <p:nvPr/>
          </p:nvGrpSpPr>
          <p:grpSpPr>
            <a:xfrm>
              <a:off x="562604" y="169422"/>
              <a:ext cx="4498356" cy="2820447"/>
              <a:chOff x="0" y="0"/>
              <a:chExt cx="4457786" cy="2795010"/>
            </a:xfrm>
          </p:grpSpPr>
          <p:sp>
            <p:nvSpPr>
              <p:cNvPr id="17" name="Freeform 17"/>
              <p:cNvSpPr/>
              <p:nvPr/>
            </p:nvSpPr>
            <p:spPr>
              <a:xfrm>
                <a:off x="0" y="2602326"/>
                <a:ext cx="1337336" cy="192684"/>
              </a:xfrm>
              <a:custGeom>
                <a:avLst/>
                <a:gdLst/>
                <a:ahLst/>
                <a:cxnLst/>
                <a:rect l="l" t="t" r="r" b="b"/>
                <a:pathLst>
                  <a:path w="1337336" h="192684">
                    <a:moveTo>
                      <a:pt x="0" y="192684"/>
                    </a:moveTo>
                    <a:lnTo>
                      <a:pt x="0" y="106987"/>
                    </a:lnTo>
                    <a:cubicBezTo>
                      <a:pt x="0" y="78612"/>
                      <a:pt x="11272" y="51400"/>
                      <a:pt x="31336" y="31336"/>
                    </a:cubicBezTo>
                    <a:cubicBezTo>
                      <a:pt x="51400" y="11272"/>
                      <a:pt x="78612" y="0"/>
                      <a:pt x="106987" y="0"/>
                    </a:cubicBezTo>
                    <a:lnTo>
                      <a:pt x="1230349" y="0"/>
                    </a:lnTo>
                    <a:cubicBezTo>
                      <a:pt x="1258724" y="0"/>
                      <a:pt x="1285936" y="11272"/>
                      <a:pt x="1306000" y="31336"/>
                    </a:cubicBezTo>
                    <a:cubicBezTo>
                      <a:pt x="1326064" y="51400"/>
                      <a:pt x="1337336" y="78612"/>
                      <a:pt x="1337336" y="106987"/>
                    </a:cubicBezTo>
                    <a:lnTo>
                      <a:pt x="1337336" y="192684"/>
                    </a:lnTo>
                    <a:close/>
                  </a:path>
                </a:pathLst>
              </a:custGeom>
              <a:solidFill>
                <a:srgbClr val="FF1616"/>
              </a:solidFill>
            </p:spPr>
          </p:sp>
          <p:sp>
            <p:nvSpPr>
              <p:cNvPr id="18" name="Freeform 18"/>
              <p:cNvSpPr/>
              <p:nvPr/>
            </p:nvSpPr>
            <p:spPr>
              <a:xfrm>
                <a:off x="1560225" y="1558856"/>
                <a:ext cx="1337336" cy="1236154"/>
              </a:xfrm>
              <a:custGeom>
                <a:avLst/>
                <a:gdLst/>
                <a:ahLst/>
                <a:cxnLst/>
                <a:rect l="l" t="t" r="r" b="b"/>
                <a:pathLst>
                  <a:path w="1337336" h="1236154">
                    <a:moveTo>
                      <a:pt x="0" y="1236154"/>
                    </a:moveTo>
                    <a:lnTo>
                      <a:pt x="0" y="106987"/>
                    </a:lnTo>
                    <a:cubicBezTo>
                      <a:pt x="0" y="78612"/>
                      <a:pt x="11272" y="51399"/>
                      <a:pt x="31336" y="31336"/>
                    </a:cubicBezTo>
                    <a:cubicBezTo>
                      <a:pt x="51400" y="11272"/>
                      <a:pt x="78612" y="0"/>
                      <a:pt x="106987" y="0"/>
                    </a:cubicBezTo>
                    <a:lnTo>
                      <a:pt x="1230349" y="0"/>
                    </a:lnTo>
                    <a:cubicBezTo>
                      <a:pt x="1258724" y="0"/>
                      <a:pt x="1285936" y="11272"/>
                      <a:pt x="1306000" y="31336"/>
                    </a:cubicBezTo>
                    <a:cubicBezTo>
                      <a:pt x="1326064" y="51399"/>
                      <a:pt x="1337336" y="78612"/>
                      <a:pt x="1337336" y="106987"/>
                    </a:cubicBezTo>
                    <a:lnTo>
                      <a:pt x="1337336" y="1236154"/>
                    </a:lnTo>
                    <a:close/>
                  </a:path>
                </a:pathLst>
              </a:custGeom>
              <a:solidFill>
                <a:srgbClr val="FF1616"/>
              </a:solidFill>
            </p:spPr>
          </p:sp>
          <p:sp>
            <p:nvSpPr>
              <p:cNvPr id="19" name="Freeform 19"/>
              <p:cNvSpPr/>
              <p:nvPr/>
            </p:nvSpPr>
            <p:spPr>
              <a:xfrm>
                <a:off x="3120450" y="478118"/>
                <a:ext cx="1337336" cy="2316892"/>
              </a:xfrm>
              <a:custGeom>
                <a:avLst/>
                <a:gdLst/>
                <a:ahLst/>
                <a:cxnLst/>
                <a:rect l="l" t="t" r="r" b="b"/>
                <a:pathLst>
                  <a:path w="1337336" h="2316892">
                    <a:moveTo>
                      <a:pt x="0" y="2316892"/>
                    </a:moveTo>
                    <a:lnTo>
                      <a:pt x="0" y="106987"/>
                    </a:lnTo>
                    <a:cubicBezTo>
                      <a:pt x="0" y="78613"/>
                      <a:pt x="11272" y="51400"/>
                      <a:pt x="31336" y="31336"/>
                    </a:cubicBezTo>
                    <a:cubicBezTo>
                      <a:pt x="51400" y="11272"/>
                      <a:pt x="78612" y="0"/>
                      <a:pt x="106987" y="0"/>
                    </a:cubicBezTo>
                    <a:lnTo>
                      <a:pt x="1230349" y="0"/>
                    </a:lnTo>
                    <a:cubicBezTo>
                      <a:pt x="1258724" y="0"/>
                      <a:pt x="1285936" y="11272"/>
                      <a:pt x="1306000" y="31336"/>
                    </a:cubicBezTo>
                    <a:cubicBezTo>
                      <a:pt x="1326064" y="51400"/>
                      <a:pt x="1337336" y="78613"/>
                      <a:pt x="1337336" y="106987"/>
                    </a:cubicBezTo>
                    <a:lnTo>
                      <a:pt x="1337336" y="2316892"/>
                    </a:lnTo>
                    <a:close/>
                  </a:path>
                </a:pathLst>
              </a:custGeom>
              <a:solidFill>
                <a:srgbClr val="FF1616"/>
              </a:solidFill>
            </p:spPr>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2424838" y="2082649"/>
            <a:ext cx="5157594" cy="928367"/>
            <a:chOff x="0" y="0"/>
            <a:chExt cx="6876792" cy="1237823"/>
          </a:xfrm>
        </p:grpSpPr>
        <p:grpSp>
          <p:nvGrpSpPr>
            <p:cNvPr id="3" name="Group 3"/>
            <p:cNvGrpSpPr>
              <a:grpSpLocks noChangeAspect="1"/>
            </p:cNvGrpSpPr>
            <p:nvPr/>
          </p:nvGrpSpPr>
          <p:grpSpPr>
            <a:xfrm>
              <a:off x="0" y="0"/>
              <a:ext cx="6876792" cy="1237823"/>
              <a:chOff x="0" y="0"/>
              <a:chExt cx="1270000" cy="228600"/>
            </a:xfrm>
          </p:grpSpPr>
          <p:sp>
            <p:nvSpPr>
              <p:cNvPr id="4" name="Freeform 4"/>
              <p:cNvSpPr/>
              <p:nvPr/>
            </p:nvSpPr>
            <p:spPr>
              <a:xfrm>
                <a:off x="-5645" y="-183"/>
                <a:ext cx="1281290" cy="228966"/>
              </a:xfrm>
              <a:custGeom>
                <a:avLst/>
                <a:gdLst/>
                <a:ahLst/>
                <a:cxnLst/>
                <a:rect l="l" t="t" r="r" b="b"/>
                <a:pathLst>
                  <a:path w="1281290" h="228966">
                    <a:moveTo>
                      <a:pt x="119945" y="183"/>
                    </a:moveTo>
                    <a:lnTo>
                      <a:pt x="1161345" y="183"/>
                    </a:lnTo>
                    <a:cubicBezTo>
                      <a:pt x="1202302" y="0"/>
                      <a:pt x="1240227" y="21745"/>
                      <a:pt x="1260759" y="57185"/>
                    </a:cubicBezTo>
                    <a:cubicBezTo>
                      <a:pt x="1281290" y="92625"/>
                      <a:pt x="1281290" y="136341"/>
                      <a:pt x="1260759" y="171781"/>
                    </a:cubicBezTo>
                    <a:cubicBezTo>
                      <a:pt x="1240227" y="207221"/>
                      <a:pt x="1202302" y="228966"/>
                      <a:pt x="1161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8C52FF"/>
              </a:solidFill>
            </p:spPr>
          </p:sp>
          <p:sp>
            <p:nvSpPr>
              <p:cNvPr id="5" name="Freeform 5"/>
              <p:cNvSpPr/>
              <p:nvPr/>
            </p:nvSpPr>
            <p:spPr>
              <a:xfrm>
                <a:off x="-5645" y="-183"/>
                <a:ext cx="862190" cy="228966"/>
              </a:xfrm>
              <a:custGeom>
                <a:avLst/>
                <a:gdLst/>
                <a:ahLst/>
                <a:cxnLst/>
                <a:rect l="l" t="t" r="r" b="b"/>
                <a:pathLst>
                  <a:path w="862190" h="228966">
                    <a:moveTo>
                      <a:pt x="119945" y="183"/>
                    </a:moveTo>
                    <a:lnTo>
                      <a:pt x="742245" y="183"/>
                    </a:lnTo>
                    <a:cubicBezTo>
                      <a:pt x="783202" y="0"/>
                      <a:pt x="821127" y="21745"/>
                      <a:pt x="841659" y="57185"/>
                    </a:cubicBezTo>
                    <a:cubicBezTo>
                      <a:pt x="862190" y="92625"/>
                      <a:pt x="862190" y="136341"/>
                      <a:pt x="841659" y="171781"/>
                    </a:cubicBezTo>
                    <a:cubicBezTo>
                      <a:pt x="821127" y="207221"/>
                      <a:pt x="783202" y="228966"/>
                      <a:pt x="7422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1132F9"/>
              </a:solidFill>
            </p:spPr>
          </p:sp>
        </p:grpSp>
      </p:grpSp>
      <p:sp>
        <p:nvSpPr>
          <p:cNvPr id="6" name="TextBox 6"/>
          <p:cNvSpPr txBox="1"/>
          <p:nvPr/>
        </p:nvSpPr>
        <p:spPr>
          <a:xfrm>
            <a:off x="2087984" y="3437522"/>
            <a:ext cx="6148388" cy="2370899"/>
          </a:xfrm>
          <a:prstGeom prst="rect">
            <a:avLst/>
          </a:prstGeom>
        </p:spPr>
        <p:txBody>
          <a:bodyPr lIns="0" tIns="0" rIns="0" bIns="0" rtlCol="0" anchor="t">
            <a:spAutoFit/>
          </a:bodyPr>
          <a:lstStyle/>
          <a:p>
            <a:pPr algn="ctr">
              <a:lnSpc>
                <a:spcPts val="6345"/>
              </a:lnSpc>
            </a:pPr>
            <a:r>
              <a:rPr lang="en-US" sz="4532">
                <a:solidFill>
                  <a:srgbClr val="000000"/>
                </a:solidFill>
                <a:latin typeface="Abril Fatface"/>
              </a:rPr>
              <a:t>erkekler kadınlardan</a:t>
            </a:r>
          </a:p>
          <a:p>
            <a:pPr algn="ctr">
              <a:lnSpc>
                <a:spcPts val="6345"/>
              </a:lnSpc>
            </a:pPr>
            <a:r>
              <a:rPr lang="en-US" sz="4532">
                <a:solidFill>
                  <a:srgbClr val="000000"/>
                </a:solidFill>
                <a:latin typeface="Abril Fatface"/>
              </a:rPr>
              <a:t>ortalama 419 TL daha</a:t>
            </a:r>
          </a:p>
          <a:p>
            <a:pPr algn="ctr">
              <a:lnSpc>
                <a:spcPts val="6345"/>
              </a:lnSpc>
            </a:pPr>
            <a:r>
              <a:rPr lang="en-US" sz="4532">
                <a:solidFill>
                  <a:srgbClr val="000000"/>
                </a:solidFill>
                <a:latin typeface="Abril Fatface"/>
              </a:rPr>
              <a:t>fazla ücret almaktadır.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591627" y="247822"/>
            <a:ext cx="6028372" cy="7067378"/>
            <a:chOff x="0" y="0"/>
            <a:chExt cx="8037830" cy="9423170"/>
          </a:xfrm>
        </p:grpSpPr>
        <p:sp>
          <p:nvSpPr>
            <p:cNvPr id="3" name="TextBox 3"/>
            <p:cNvSpPr txBox="1"/>
            <p:nvPr/>
          </p:nvSpPr>
          <p:spPr>
            <a:xfrm rot="-2700000">
              <a:off x="-149887" y="8218087"/>
              <a:ext cx="17843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5500 TL ALTI</a:t>
              </a:r>
            </a:p>
          </p:txBody>
        </p:sp>
        <p:sp>
          <p:nvSpPr>
            <p:cNvPr id="4" name="TextBox 4"/>
            <p:cNvSpPr txBox="1"/>
            <p:nvPr/>
          </p:nvSpPr>
          <p:spPr>
            <a:xfrm rot="-2700000">
              <a:off x="974456" y="8267478"/>
              <a:ext cx="19240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5.501-6000 TL</a:t>
              </a:r>
            </a:p>
          </p:txBody>
        </p:sp>
        <p:sp>
          <p:nvSpPr>
            <p:cNvPr id="5" name="TextBox 5"/>
            <p:cNvSpPr txBox="1"/>
            <p:nvPr/>
          </p:nvSpPr>
          <p:spPr>
            <a:xfrm rot="-2700000">
              <a:off x="2147579" y="8296664"/>
              <a:ext cx="20066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6.001-6.500 TL</a:t>
              </a:r>
            </a:p>
          </p:txBody>
        </p:sp>
        <p:sp>
          <p:nvSpPr>
            <p:cNvPr id="6" name="TextBox 6"/>
            <p:cNvSpPr txBox="1"/>
            <p:nvPr/>
          </p:nvSpPr>
          <p:spPr>
            <a:xfrm rot="-2700000">
              <a:off x="3391163" y="8296664"/>
              <a:ext cx="20066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6.501-7.000 TL</a:t>
              </a:r>
            </a:p>
          </p:txBody>
        </p:sp>
        <p:sp>
          <p:nvSpPr>
            <p:cNvPr id="7" name="TextBox 7"/>
            <p:cNvSpPr txBox="1"/>
            <p:nvPr/>
          </p:nvSpPr>
          <p:spPr>
            <a:xfrm rot="-2700000">
              <a:off x="4634747" y="8296664"/>
              <a:ext cx="20066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7.001-7.500 TL</a:t>
              </a:r>
            </a:p>
          </p:txBody>
        </p:sp>
        <p:sp>
          <p:nvSpPr>
            <p:cNvPr id="8" name="TextBox 8"/>
            <p:cNvSpPr txBox="1"/>
            <p:nvPr/>
          </p:nvSpPr>
          <p:spPr>
            <a:xfrm rot="-2700000">
              <a:off x="5769929" y="8341566"/>
              <a:ext cx="213360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7.500 TL altında</a:t>
              </a:r>
            </a:p>
          </p:txBody>
        </p:sp>
        <p:grpSp>
          <p:nvGrpSpPr>
            <p:cNvPr id="9" name="Group 9"/>
            <p:cNvGrpSpPr>
              <a:grpSpLocks noChangeAspect="1"/>
            </p:cNvGrpSpPr>
            <p:nvPr/>
          </p:nvGrpSpPr>
          <p:grpSpPr>
            <a:xfrm>
              <a:off x="722630" y="167894"/>
              <a:ext cx="7315200" cy="7315200"/>
              <a:chOff x="0" y="0"/>
              <a:chExt cx="7315200" cy="7315200"/>
            </a:xfrm>
          </p:grpSpPr>
          <p:sp>
            <p:nvSpPr>
              <p:cNvPr id="10" name="Freeform 10"/>
              <p:cNvSpPr/>
              <p:nvPr/>
            </p:nvSpPr>
            <p:spPr>
              <a:xfrm>
                <a:off x="0" y="-6350"/>
                <a:ext cx="7315200" cy="12700"/>
              </a:xfrm>
              <a:custGeom>
                <a:avLst/>
                <a:gdLst/>
                <a:ahLst/>
                <a:cxnLst/>
                <a:rect l="l" t="t" r="r" b="b"/>
                <a:pathLst>
                  <a:path w="7315200" h="12700">
                    <a:moveTo>
                      <a:pt x="0" y="0"/>
                    </a:moveTo>
                    <a:lnTo>
                      <a:pt x="7315200" y="0"/>
                    </a:lnTo>
                    <a:lnTo>
                      <a:pt x="7315200" y="12700"/>
                    </a:lnTo>
                    <a:lnTo>
                      <a:pt x="0" y="12700"/>
                    </a:lnTo>
                    <a:close/>
                  </a:path>
                </a:pathLst>
              </a:custGeom>
              <a:solidFill>
                <a:srgbClr val="000000"/>
              </a:solidFill>
            </p:spPr>
          </p:sp>
          <p:sp>
            <p:nvSpPr>
              <p:cNvPr id="11" name="Freeform 11"/>
              <p:cNvSpPr/>
              <p:nvPr/>
            </p:nvSpPr>
            <p:spPr>
              <a:xfrm>
                <a:off x="0" y="1822450"/>
                <a:ext cx="7315200" cy="12700"/>
              </a:xfrm>
              <a:custGeom>
                <a:avLst/>
                <a:gdLst/>
                <a:ahLst/>
                <a:cxnLst/>
                <a:rect l="l" t="t" r="r" b="b"/>
                <a:pathLst>
                  <a:path w="7315200" h="12700">
                    <a:moveTo>
                      <a:pt x="0" y="0"/>
                    </a:moveTo>
                    <a:lnTo>
                      <a:pt x="7315200" y="0"/>
                    </a:lnTo>
                    <a:lnTo>
                      <a:pt x="7315200" y="12700"/>
                    </a:lnTo>
                    <a:lnTo>
                      <a:pt x="0" y="12700"/>
                    </a:lnTo>
                    <a:close/>
                  </a:path>
                </a:pathLst>
              </a:custGeom>
              <a:solidFill>
                <a:srgbClr val="000000"/>
              </a:solidFill>
            </p:spPr>
          </p:sp>
          <p:sp>
            <p:nvSpPr>
              <p:cNvPr id="12" name="Freeform 12"/>
              <p:cNvSpPr/>
              <p:nvPr/>
            </p:nvSpPr>
            <p:spPr>
              <a:xfrm>
                <a:off x="0" y="3651250"/>
                <a:ext cx="7315200" cy="12700"/>
              </a:xfrm>
              <a:custGeom>
                <a:avLst/>
                <a:gdLst/>
                <a:ahLst/>
                <a:cxnLst/>
                <a:rect l="l" t="t" r="r" b="b"/>
                <a:pathLst>
                  <a:path w="7315200" h="12700">
                    <a:moveTo>
                      <a:pt x="0" y="0"/>
                    </a:moveTo>
                    <a:lnTo>
                      <a:pt x="7315200" y="0"/>
                    </a:lnTo>
                    <a:lnTo>
                      <a:pt x="7315200" y="12700"/>
                    </a:lnTo>
                    <a:lnTo>
                      <a:pt x="0" y="12700"/>
                    </a:lnTo>
                    <a:close/>
                  </a:path>
                </a:pathLst>
              </a:custGeom>
              <a:solidFill>
                <a:srgbClr val="000000"/>
              </a:solidFill>
            </p:spPr>
          </p:sp>
          <p:sp>
            <p:nvSpPr>
              <p:cNvPr id="13" name="Freeform 13"/>
              <p:cNvSpPr/>
              <p:nvPr/>
            </p:nvSpPr>
            <p:spPr>
              <a:xfrm>
                <a:off x="0" y="5480050"/>
                <a:ext cx="7315200" cy="12700"/>
              </a:xfrm>
              <a:custGeom>
                <a:avLst/>
                <a:gdLst/>
                <a:ahLst/>
                <a:cxnLst/>
                <a:rect l="l" t="t" r="r" b="b"/>
                <a:pathLst>
                  <a:path w="7315200" h="12700">
                    <a:moveTo>
                      <a:pt x="0" y="0"/>
                    </a:moveTo>
                    <a:lnTo>
                      <a:pt x="7315200" y="0"/>
                    </a:lnTo>
                    <a:lnTo>
                      <a:pt x="7315200" y="12700"/>
                    </a:lnTo>
                    <a:lnTo>
                      <a:pt x="0" y="12700"/>
                    </a:lnTo>
                    <a:close/>
                  </a:path>
                </a:pathLst>
              </a:custGeom>
              <a:solidFill>
                <a:srgbClr val="000000"/>
              </a:solidFill>
            </p:spPr>
          </p:sp>
          <p:sp>
            <p:nvSpPr>
              <p:cNvPr id="14" name="Freeform 14"/>
              <p:cNvSpPr/>
              <p:nvPr/>
            </p:nvSpPr>
            <p:spPr>
              <a:xfrm>
                <a:off x="0" y="7308850"/>
                <a:ext cx="7315200" cy="12700"/>
              </a:xfrm>
              <a:custGeom>
                <a:avLst/>
                <a:gdLst/>
                <a:ahLst/>
                <a:cxnLst/>
                <a:rect l="l" t="t" r="r" b="b"/>
                <a:pathLst>
                  <a:path w="7315200" h="12700">
                    <a:moveTo>
                      <a:pt x="0" y="0"/>
                    </a:moveTo>
                    <a:lnTo>
                      <a:pt x="7315200" y="0"/>
                    </a:lnTo>
                    <a:lnTo>
                      <a:pt x="7315200" y="12700"/>
                    </a:lnTo>
                    <a:lnTo>
                      <a:pt x="0" y="12700"/>
                    </a:lnTo>
                    <a:close/>
                  </a:path>
                </a:pathLst>
              </a:custGeom>
              <a:solidFill>
                <a:srgbClr val="000000"/>
              </a:solidFill>
            </p:spPr>
          </p:sp>
        </p:grpSp>
        <p:sp>
          <p:nvSpPr>
            <p:cNvPr id="15" name="TextBox 15"/>
            <p:cNvSpPr txBox="1"/>
            <p:nvPr/>
          </p:nvSpPr>
          <p:spPr>
            <a:xfrm>
              <a:off x="0" y="-47625"/>
              <a:ext cx="5778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100 </a:t>
              </a:r>
            </a:p>
          </p:txBody>
        </p:sp>
        <p:sp>
          <p:nvSpPr>
            <p:cNvPr id="16" name="TextBox 16"/>
            <p:cNvSpPr txBox="1"/>
            <p:nvPr/>
          </p:nvSpPr>
          <p:spPr>
            <a:xfrm>
              <a:off x="165100" y="178117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75 </a:t>
              </a:r>
            </a:p>
          </p:txBody>
        </p:sp>
        <p:sp>
          <p:nvSpPr>
            <p:cNvPr id="17" name="TextBox 17"/>
            <p:cNvSpPr txBox="1"/>
            <p:nvPr/>
          </p:nvSpPr>
          <p:spPr>
            <a:xfrm>
              <a:off x="165100" y="360997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50 </a:t>
              </a:r>
            </a:p>
          </p:txBody>
        </p:sp>
        <p:sp>
          <p:nvSpPr>
            <p:cNvPr id="18" name="TextBox 18"/>
            <p:cNvSpPr txBox="1"/>
            <p:nvPr/>
          </p:nvSpPr>
          <p:spPr>
            <a:xfrm>
              <a:off x="165100" y="5438775"/>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25 </a:t>
              </a:r>
            </a:p>
          </p:txBody>
        </p:sp>
        <p:sp>
          <p:nvSpPr>
            <p:cNvPr id="19" name="TextBox 19"/>
            <p:cNvSpPr txBox="1"/>
            <p:nvPr/>
          </p:nvSpPr>
          <p:spPr>
            <a:xfrm>
              <a:off x="330200" y="7267575"/>
              <a:ext cx="2476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0 </a:t>
              </a:r>
            </a:p>
          </p:txBody>
        </p:sp>
        <p:grpSp>
          <p:nvGrpSpPr>
            <p:cNvPr id="20" name="Group 20"/>
            <p:cNvGrpSpPr>
              <a:grpSpLocks noChangeAspect="1"/>
            </p:cNvGrpSpPr>
            <p:nvPr/>
          </p:nvGrpSpPr>
          <p:grpSpPr>
            <a:xfrm>
              <a:off x="722630" y="167894"/>
              <a:ext cx="7315200" cy="7315200"/>
              <a:chOff x="0" y="0"/>
              <a:chExt cx="7315200" cy="7315200"/>
            </a:xfrm>
          </p:grpSpPr>
          <p:sp>
            <p:nvSpPr>
              <p:cNvPr id="21" name="Freeform 21"/>
              <p:cNvSpPr/>
              <p:nvPr/>
            </p:nvSpPr>
            <p:spPr>
              <a:xfrm>
                <a:off x="0" y="6138418"/>
                <a:ext cx="1097280" cy="1176782"/>
              </a:xfrm>
              <a:custGeom>
                <a:avLst/>
                <a:gdLst/>
                <a:ahLst/>
                <a:cxnLst/>
                <a:rect l="l" t="t" r="r" b="b"/>
                <a:pathLst>
                  <a:path w="1097280" h="1176782">
                    <a:moveTo>
                      <a:pt x="0" y="1176782"/>
                    </a:moveTo>
                    <a:lnTo>
                      <a:pt x="0" y="87783"/>
                    </a:lnTo>
                    <a:lnTo>
                      <a:pt x="0" y="87783"/>
                    </a:lnTo>
                    <a:cubicBezTo>
                      <a:pt x="0" y="64501"/>
                      <a:pt x="9248" y="42173"/>
                      <a:pt x="25711" y="25711"/>
                    </a:cubicBezTo>
                    <a:cubicBezTo>
                      <a:pt x="42173" y="9249"/>
                      <a:pt x="64501" y="0"/>
                      <a:pt x="87782" y="0"/>
                    </a:cubicBezTo>
                    <a:lnTo>
                      <a:pt x="1009498" y="0"/>
                    </a:lnTo>
                    <a:cubicBezTo>
                      <a:pt x="1032779" y="0"/>
                      <a:pt x="1055107" y="9249"/>
                      <a:pt x="1071569" y="25711"/>
                    </a:cubicBezTo>
                    <a:cubicBezTo>
                      <a:pt x="1088032" y="42173"/>
                      <a:pt x="1097280" y="64501"/>
                      <a:pt x="1097280" y="87783"/>
                    </a:cubicBezTo>
                    <a:lnTo>
                      <a:pt x="1097280" y="1176782"/>
                    </a:lnTo>
                    <a:close/>
                  </a:path>
                </a:pathLst>
              </a:custGeom>
              <a:solidFill>
                <a:srgbClr val="FF4800"/>
              </a:solidFill>
            </p:spPr>
          </p:sp>
          <p:sp>
            <p:nvSpPr>
              <p:cNvPr id="22" name="Freeform 22"/>
              <p:cNvSpPr/>
              <p:nvPr/>
            </p:nvSpPr>
            <p:spPr>
              <a:xfrm>
                <a:off x="1243584" y="5626354"/>
                <a:ext cx="1097280" cy="1688846"/>
              </a:xfrm>
              <a:custGeom>
                <a:avLst/>
                <a:gdLst/>
                <a:ahLst/>
                <a:cxnLst/>
                <a:rect l="l" t="t" r="r" b="b"/>
                <a:pathLst>
                  <a:path w="1097280" h="1688846">
                    <a:moveTo>
                      <a:pt x="0" y="1688846"/>
                    </a:moveTo>
                    <a:lnTo>
                      <a:pt x="0" y="87782"/>
                    </a:lnTo>
                    <a:cubicBezTo>
                      <a:pt x="0" y="64501"/>
                      <a:pt x="9248" y="42173"/>
                      <a:pt x="25711" y="25711"/>
                    </a:cubicBezTo>
                    <a:cubicBezTo>
                      <a:pt x="42173" y="9249"/>
                      <a:pt x="64501" y="0"/>
                      <a:pt x="87782" y="0"/>
                    </a:cubicBezTo>
                    <a:lnTo>
                      <a:pt x="1009498" y="0"/>
                    </a:lnTo>
                    <a:cubicBezTo>
                      <a:pt x="1032779" y="0"/>
                      <a:pt x="1055107" y="9249"/>
                      <a:pt x="1071569" y="25711"/>
                    </a:cubicBezTo>
                    <a:cubicBezTo>
                      <a:pt x="1088032" y="42173"/>
                      <a:pt x="1097280" y="64501"/>
                      <a:pt x="1097280" y="87782"/>
                    </a:cubicBezTo>
                    <a:lnTo>
                      <a:pt x="1097280" y="1688846"/>
                    </a:lnTo>
                    <a:close/>
                  </a:path>
                </a:pathLst>
              </a:custGeom>
              <a:solidFill>
                <a:srgbClr val="FF4800"/>
              </a:solidFill>
            </p:spPr>
          </p:sp>
          <p:sp>
            <p:nvSpPr>
              <p:cNvPr id="23" name="Freeform 23"/>
              <p:cNvSpPr/>
              <p:nvPr/>
            </p:nvSpPr>
            <p:spPr>
              <a:xfrm>
                <a:off x="2487168" y="5699506"/>
                <a:ext cx="1097280" cy="1615694"/>
              </a:xfrm>
              <a:custGeom>
                <a:avLst/>
                <a:gdLst/>
                <a:ahLst/>
                <a:cxnLst/>
                <a:rect l="l" t="t" r="r" b="b"/>
                <a:pathLst>
                  <a:path w="1097280" h="1615694">
                    <a:moveTo>
                      <a:pt x="0" y="1615694"/>
                    </a:moveTo>
                    <a:lnTo>
                      <a:pt x="0" y="87782"/>
                    </a:lnTo>
                    <a:cubicBezTo>
                      <a:pt x="0" y="39301"/>
                      <a:pt x="39302" y="0"/>
                      <a:pt x="87782" y="0"/>
                    </a:cubicBezTo>
                    <a:lnTo>
                      <a:pt x="1009498" y="0"/>
                    </a:lnTo>
                    <a:cubicBezTo>
                      <a:pt x="1057978" y="0"/>
                      <a:pt x="1097280" y="39301"/>
                      <a:pt x="1097280" y="87782"/>
                    </a:cubicBezTo>
                    <a:lnTo>
                      <a:pt x="1097280" y="1615694"/>
                    </a:lnTo>
                    <a:close/>
                  </a:path>
                </a:pathLst>
              </a:custGeom>
              <a:solidFill>
                <a:srgbClr val="FF4800"/>
              </a:solidFill>
            </p:spPr>
          </p:sp>
          <p:sp>
            <p:nvSpPr>
              <p:cNvPr id="24" name="Freeform 24"/>
              <p:cNvSpPr/>
              <p:nvPr/>
            </p:nvSpPr>
            <p:spPr>
              <a:xfrm>
                <a:off x="3730752" y="5772658"/>
                <a:ext cx="1097280" cy="1542542"/>
              </a:xfrm>
              <a:custGeom>
                <a:avLst/>
                <a:gdLst/>
                <a:ahLst/>
                <a:cxnLst/>
                <a:rect l="l" t="t" r="r" b="b"/>
                <a:pathLst>
                  <a:path w="1097280" h="1542542">
                    <a:moveTo>
                      <a:pt x="0" y="1542542"/>
                    </a:moveTo>
                    <a:lnTo>
                      <a:pt x="0" y="87782"/>
                    </a:lnTo>
                    <a:cubicBezTo>
                      <a:pt x="0" y="39302"/>
                      <a:pt x="39302" y="0"/>
                      <a:pt x="87782" y="0"/>
                    </a:cubicBezTo>
                    <a:lnTo>
                      <a:pt x="1009497" y="0"/>
                    </a:lnTo>
                    <a:cubicBezTo>
                      <a:pt x="1032779" y="0"/>
                      <a:pt x="1055107" y="9248"/>
                      <a:pt x="1071569" y="25711"/>
                    </a:cubicBezTo>
                    <a:cubicBezTo>
                      <a:pt x="1088031" y="42173"/>
                      <a:pt x="1097280" y="64501"/>
                      <a:pt x="1097280" y="87782"/>
                    </a:cubicBezTo>
                    <a:lnTo>
                      <a:pt x="1097280" y="1542542"/>
                    </a:lnTo>
                    <a:close/>
                  </a:path>
                </a:pathLst>
              </a:custGeom>
              <a:solidFill>
                <a:srgbClr val="FF4800"/>
              </a:solidFill>
            </p:spPr>
          </p:sp>
          <p:sp>
            <p:nvSpPr>
              <p:cNvPr id="25" name="Freeform 25"/>
              <p:cNvSpPr/>
              <p:nvPr/>
            </p:nvSpPr>
            <p:spPr>
              <a:xfrm>
                <a:off x="4974336" y="6869938"/>
                <a:ext cx="1097280" cy="445262"/>
              </a:xfrm>
              <a:custGeom>
                <a:avLst/>
                <a:gdLst/>
                <a:ahLst/>
                <a:cxnLst/>
                <a:rect l="l" t="t" r="r" b="b"/>
                <a:pathLst>
                  <a:path w="1097280" h="445262">
                    <a:moveTo>
                      <a:pt x="0" y="445262"/>
                    </a:moveTo>
                    <a:lnTo>
                      <a:pt x="0" y="87782"/>
                    </a:lnTo>
                    <a:cubicBezTo>
                      <a:pt x="0" y="64501"/>
                      <a:pt x="9249" y="42173"/>
                      <a:pt x="25711" y="25711"/>
                    </a:cubicBezTo>
                    <a:cubicBezTo>
                      <a:pt x="42173" y="9248"/>
                      <a:pt x="64501" y="0"/>
                      <a:pt x="87783" y="0"/>
                    </a:cubicBezTo>
                    <a:lnTo>
                      <a:pt x="1009498" y="0"/>
                    </a:lnTo>
                    <a:cubicBezTo>
                      <a:pt x="1057978" y="0"/>
                      <a:pt x="1097280" y="39302"/>
                      <a:pt x="1097280" y="87782"/>
                    </a:cubicBezTo>
                    <a:lnTo>
                      <a:pt x="1097280" y="445262"/>
                    </a:lnTo>
                    <a:close/>
                  </a:path>
                </a:pathLst>
              </a:custGeom>
              <a:solidFill>
                <a:srgbClr val="FF4800"/>
              </a:solidFill>
            </p:spPr>
          </p:sp>
          <p:sp>
            <p:nvSpPr>
              <p:cNvPr id="26" name="Freeform 26"/>
              <p:cNvSpPr/>
              <p:nvPr/>
            </p:nvSpPr>
            <p:spPr>
              <a:xfrm>
                <a:off x="6217920" y="1090930"/>
                <a:ext cx="1097280" cy="6224270"/>
              </a:xfrm>
              <a:custGeom>
                <a:avLst/>
                <a:gdLst/>
                <a:ahLst/>
                <a:cxnLst/>
                <a:rect l="l" t="t" r="r" b="b"/>
                <a:pathLst>
                  <a:path w="1097280" h="6224270">
                    <a:moveTo>
                      <a:pt x="0" y="6224270"/>
                    </a:moveTo>
                    <a:lnTo>
                      <a:pt x="0" y="87782"/>
                    </a:lnTo>
                    <a:cubicBezTo>
                      <a:pt x="0" y="39302"/>
                      <a:pt x="39302" y="0"/>
                      <a:pt x="87782" y="0"/>
                    </a:cubicBezTo>
                    <a:lnTo>
                      <a:pt x="1009498" y="0"/>
                    </a:lnTo>
                    <a:cubicBezTo>
                      <a:pt x="1057979" y="0"/>
                      <a:pt x="1097280" y="39302"/>
                      <a:pt x="1097280" y="87782"/>
                    </a:cubicBezTo>
                    <a:lnTo>
                      <a:pt x="1097280" y="6224270"/>
                    </a:lnTo>
                    <a:close/>
                  </a:path>
                </a:pathLst>
              </a:custGeom>
              <a:solidFill>
                <a:srgbClr val="FF4800"/>
              </a:solidFill>
            </p:spPr>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2968702" y="919356"/>
            <a:ext cx="3657600" cy="1828800"/>
            <a:chOff x="0" y="0"/>
            <a:chExt cx="4876800" cy="2438400"/>
          </a:xfrm>
        </p:grpSpPr>
        <p:sp>
          <p:nvSpPr>
            <p:cNvPr id="3" name="TextBox 3"/>
            <p:cNvSpPr txBox="1"/>
            <p:nvPr/>
          </p:nvSpPr>
          <p:spPr>
            <a:xfrm>
              <a:off x="1462617" y="1136989"/>
              <a:ext cx="1951567" cy="1301411"/>
            </a:xfrm>
            <a:prstGeom prst="rect">
              <a:avLst/>
            </a:prstGeom>
          </p:spPr>
          <p:txBody>
            <a:bodyPr lIns="0" tIns="0" rIns="0" bIns="0" rtlCol="0" anchor="t">
              <a:spAutoFit/>
            </a:bodyPr>
            <a:lstStyle/>
            <a:p>
              <a:pPr algn="ctr">
                <a:lnSpc>
                  <a:spcPts val="8064"/>
                </a:lnSpc>
              </a:pPr>
              <a:r>
                <a:rPr lang="en-US" sz="5760">
                  <a:solidFill>
                    <a:srgbClr val="000000"/>
                  </a:solidFill>
                  <a:latin typeface="Arimo"/>
                </a:rPr>
                <a:t>%59</a:t>
              </a:r>
            </a:p>
          </p:txBody>
        </p:sp>
        <p:grpSp>
          <p:nvGrpSpPr>
            <p:cNvPr id="4" name="Group 4"/>
            <p:cNvGrpSpPr>
              <a:grpSpLocks noChangeAspect="1"/>
            </p:cNvGrpSpPr>
            <p:nvPr/>
          </p:nvGrpSpPr>
          <p:grpSpPr>
            <a:xfrm>
              <a:off x="0" y="0"/>
              <a:ext cx="4876800" cy="2438400"/>
              <a:chOff x="0" y="0"/>
              <a:chExt cx="2540000" cy="1270000"/>
            </a:xfrm>
          </p:grpSpPr>
          <p:sp>
            <p:nvSpPr>
              <p:cNvPr id="5" name="Freeform 5"/>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32000" y="1264333"/>
                    </a:lnTo>
                    <a:cubicBezTo>
                      <a:pt x="2030124" y="844822"/>
                      <a:pt x="1689515" y="505733"/>
                      <a:pt x="1270000" y="505733"/>
                    </a:cubicBezTo>
                    <a:cubicBezTo>
                      <a:pt x="850485" y="505733"/>
                      <a:pt x="509876" y="844822"/>
                      <a:pt x="508000" y="1264333"/>
                    </a:cubicBezTo>
                    <a:close/>
                  </a:path>
                </a:pathLst>
              </a:custGeom>
              <a:solidFill>
                <a:srgbClr val="6E95FF"/>
              </a:solidFill>
            </p:spPr>
          </p:sp>
          <p:sp>
            <p:nvSpPr>
              <p:cNvPr id="6" name="Freeform 6"/>
              <p:cNvSpPr/>
              <p:nvPr/>
            </p:nvSpPr>
            <p:spPr>
              <a:xfrm>
                <a:off x="0" y="-61032"/>
                <a:ext cx="1624319" cy="1331032"/>
              </a:xfrm>
              <a:custGeom>
                <a:avLst/>
                <a:gdLst/>
                <a:ahLst/>
                <a:cxnLst/>
                <a:rect l="l" t="t" r="r" b="b"/>
                <a:pathLst>
                  <a:path w="1624319" h="1331032">
                    <a:moveTo>
                      <a:pt x="0" y="1331032"/>
                    </a:moveTo>
                    <a:cubicBezTo>
                      <a:pt x="0" y="931525"/>
                      <a:pt x="187987" y="555305"/>
                      <a:pt x="507466" y="315433"/>
                    </a:cubicBezTo>
                    <a:cubicBezTo>
                      <a:pt x="826946" y="75560"/>
                      <a:pt x="1240675" y="0"/>
                      <a:pt x="1624319" y="111459"/>
                    </a:cubicBezTo>
                    <a:lnTo>
                      <a:pt x="1482591" y="599288"/>
                    </a:lnTo>
                    <a:cubicBezTo>
                      <a:pt x="1252405" y="532413"/>
                      <a:pt x="1004167" y="577749"/>
                      <a:pt x="812480" y="721672"/>
                    </a:cubicBezTo>
                    <a:cubicBezTo>
                      <a:pt x="620792" y="865596"/>
                      <a:pt x="508000" y="1091328"/>
                      <a:pt x="508000" y="1331032"/>
                    </a:cubicBezTo>
                    <a:close/>
                  </a:path>
                </a:pathLst>
              </a:custGeom>
              <a:solidFill>
                <a:srgbClr val="494F56"/>
              </a:solidFill>
            </p:spPr>
          </p:sp>
        </p:grpSp>
      </p:grpSp>
      <p:sp>
        <p:nvSpPr>
          <p:cNvPr id="7" name="TextBox 7"/>
          <p:cNvSpPr txBox="1"/>
          <p:nvPr/>
        </p:nvSpPr>
        <p:spPr>
          <a:xfrm>
            <a:off x="138721" y="3763854"/>
            <a:ext cx="9614879" cy="2571114"/>
          </a:xfrm>
          <a:prstGeom prst="rect">
            <a:avLst/>
          </a:prstGeom>
        </p:spPr>
        <p:txBody>
          <a:bodyPr lIns="0" tIns="0" rIns="0" bIns="0" rtlCol="0" anchor="t">
            <a:spAutoFit/>
          </a:bodyPr>
          <a:lstStyle/>
          <a:p>
            <a:pPr algn="ctr">
              <a:lnSpc>
                <a:spcPts val="6860"/>
              </a:lnSpc>
            </a:pPr>
            <a:r>
              <a:rPr lang="en-US" sz="4900">
                <a:solidFill>
                  <a:srgbClr val="000000"/>
                </a:solidFill>
                <a:latin typeface="Abril Fatface"/>
              </a:rPr>
              <a:t>kamu emekçilerinin %59’unun hane geliri yoksulluk sınırının altındadır.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2120935" y="312694"/>
            <a:ext cx="4993703" cy="4579733"/>
            <a:chOff x="0" y="0"/>
            <a:chExt cx="6658270" cy="6106311"/>
          </a:xfrm>
        </p:grpSpPr>
        <p:sp>
          <p:nvSpPr>
            <p:cNvPr id="3" name="TextBox 3"/>
            <p:cNvSpPr txBox="1"/>
            <p:nvPr/>
          </p:nvSpPr>
          <p:spPr>
            <a:xfrm rot="-2700000">
              <a:off x="-311941" y="4779995"/>
              <a:ext cx="28257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1 veya daha fazla kişi</a:t>
              </a:r>
            </a:p>
          </p:txBody>
        </p:sp>
        <p:sp>
          <p:nvSpPr>
            <p:cNvPr id="4" name="TextBox 4"/>
            <p:cNvSpPr txBox="1"/>
            <p:nvPr/>
          </p:nvSpPr>
          <p:spPr>
            <a:xfrm rot="-2700000">
              <a:off x="1606950" y="4779995"/>
              <a:ext cx="28257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2 veya daha fazla kişi</a:t>
              </a:r>
            </a:p>
          </p:txBody>
        </p:sp>
        <p:sp>
          <p:nvSpPr>
            <p:cNvPr id="5" name="TextBox 5"/>
            <p:cNvSpPr txBox="1"/>
            <p:nvPr/>
          </p:nvSpPr>
          <p:spPr>
            <a:xfrm rot="-2700000">
              <a:off x="3525841" y="4779995"/>
              <a:ext cx="2825750" cy="383413"/>
            </a:xfrm>
            <a:prstGeom prst="rect">
              <a:avLst/>
            </a:prstGeom>
          </p:spPr>
          <p:txBody>
            <a:bodyPr lIns="0" tIns="0" rIns="0" bIns="0" rtlCol="0" anchor="t">
              <a:spAutoFit/>
            </a:bodyPr>
            <a:lstStyle/>
            <a:p>
              <a:pPr algn="ctr">
                <a:lnSpc>
                  <a:spcPts val="2394"/>
                </a:lnSpc>
              </a:pPr>
              <a:r>
                <a:rPr lang="en-US" sz="1710">
                  <a:solidFill>
                    <a:srgbClr val="000000"/>
                  </a:solidFill>
                  <a:latin typeface="Arimo"/>
                </a:rPr>
                <a:t>3 veya daha fazla kişi</a:t>
              </a:r>
            </a:p>
          </p:txBody>
        </p:sp>
        <p:grpSp>
          <p:nvGrpSpPr>
            <p:cNvPr id="6" name="Group 6"/>
            <p:cNvGrpSpPr>
              <a:grpSpLocks noChangeAspect="1"/>
            </p:cNvGrpSpPr>
            <p:nvPr/>
          </p:nvGrpSpPr>
          <p:grpSpPr>
            <a:xfrm>
              <a:off x="1175725" y="167894"/>
              <a:ext cx="5482545" cy="3508917"/>
              <a:chOff x="0" y="0"/>
              <a:chExt cx="5482545" cy="3508917"/>
            </a:xfrm>
          </p:grpSpPr>
          <p:sp>
            <p:nvSpPr>
              <p:cNvPr id="7" name="Freeform 7"/>
              <p:cNvSpPr/>
              <p:nvPr/>
            </p:nvSpPr>
            <p:spPr>
              <a:xfrm>
                <a:off x="0" y="-6350"/>
                <a:ext cx="5482545" cy="12700"/>
              </a:xfrm>
              <a:custGeom>
                <a:avLst/>
                <a:gdLst/>
                <a:ahLst/>
                <a:cxnLst/>
                <a:rect l="l" t="t" r="r" b="b"/>
                <a:pathLst>
                  <a:path w="5482545" h="12700">
                    <a:moveTo>
                      <a:pt x="0" y="0"/>
                    </a:moveTo>
                    <a:lnTo>
                      <a:pt x="5482545" y="0"/>
                    </a:lnTo>
                    <a:lnTo>
                      <a:pt x="5482545" y="12700"/>
                    </a:lnTo>
                    <a:lnTo>
                      <a:pt x="0" y="12700"/>
                    </a:lnTo>
                    <a:close/>
                  </a:path>
                </a:pathLst>
              </a:custGeom>
              <a:solidFill>
                <a:srgbClr val="000000"/>
              </a:solidFill>
            </p:spPr>
          </p:sp>
          <p:sp>
            <p:nvSpPr>
              <p:cNvPr id="8" name="Freeform 8"/>
              <p:cNvSpPr/>
              <p:nvPr/>
            </p:nvSpPr>
            <p:spPr>
              <a:xfrm>
                <a:off x="0" y="870879"/>
                <a:ext cx="5482545" cy="12700"/>
              </a:xfrm>
              <a:custGeom>
                <a:avLst/>
                <a:gdLst/>
                <a:ahLst/>
                <a:cxnLst/>
                <a:rect l="l" t="t" r="r" b="b"/>
                <a:pathLst>
                  <a:path w="5482545" h="12700">
                    <a:moveTo>
                      <a:pt x="0" y="0"/>
                    </a:moveTo>
                    <a:lnTo>
                      <a:pt x="5482545" y="0"/>
                    </a:lnTo>
                    <a:lnTo>
                      <a:pt x="5482545" y="12700"/>
                    </a:lnTo>
                    <a:lnTo>
                      <a:pt x="0" y="12700"/>
                    </a:lnTo>
                    <a:close/>
                  </a:path>
                </a:pathLst>
              </a:custGeom>
              <a:solidFill>
                <a:srgbClr val="000000"/>
              </a:solidFill>
            </p:spPr>
          </p:sp>
          <p:sp>
            <p:nvSpPr>
              <p:cNvPr id="9" name="Freeform 9"/>
              <p:cNvSpPr/>
              <p:nvPr/>
            </p:nvSpPr>
            <p:spPr>
              <a:xfrm>
                <a:off x="0" y="1748109"/>
                <a:ext cx="5482545" cy="12700"/>
              </a:xfrm>
              <a:custGeom>
                <a:avLst/>
                <a:gdLst/>
                <a:ahLst/>
                <a:cxnLst/>
                <a:rect l="l" t="t" r="r" b="b"/>
                <a:pathLst>
                  <a:path w="5482545" h="12700">
                    <a:moveTo>
                      <a:pt x="0" y="0"/>
                    </a:moveTo>
                    <a:lnTo>
                      <a:pt x="5482545" y="0"/>
                    </a:lnTo>
                    <a:lnTo>
                      <a:pt x="5482545" y="12700"/>
                    </a:lnTo>
                    <a:lnTo>
                      <a:pt x="0" y="12700"/>
                    </a:lnTo>
                    <a:close/>
                  </a:path>
                </a:pathLst>
              </a:custGeom>
              <a:solidFill>
                <a:srgbClr val="000000"/>
              </a:solidFill>
            </p:spPr>
          </p:sp>
          <p:sp>
            <p:nvSpPr>
              <p:cNvPr id="10" name="Freeform 10"/>
              <p:cNvSpPr/>
              <p:nvPr/>
            </p:nvSpPr>
            <p:spPr>
              <a:xfrm>
                <a:off x="0" y="2625338"/>
                <a:ext cx="5482545" cy="12700"/>
              </a:xfrm>
              <a:custGeom>
                <a:avLst/>
                <a:gdLst/>
                <a:ahLst/>
                <a:cxnLst/>
                <a:rect l="l" t="t" r="r" b="b"/>
                <a:pathLst>
                  <a:path w="5482545" h="12700">
                    <a:moveTo>
                      <a:pt x="0" y="0"/>
                    </a:moveTo>
                    <a:lnTo>
                      <a:pt x="5482545" y="0"/>
                    </a:lnTo>
                    <a:lnTo>
                      <a:pt x="5482545" y="12700"/>
                    </a:lnTo>
                    <a:lnTo>
                      <a:pt x="0" y="12700"/>
                    </a:lnTo>
                    <a:close/>
                  </a:path>
                </a:pathLst>
              </a:custGeom>
              <a:solidFill>
                <a:srgbClr val="000000"/>
              </a:solidFill>
            </p:spPr>
          </p:sp>
          <p:sp>
            <p:nvSpPr>
              <p:cNvPr id="11" name="Freeform 11"/>
              <p:cNvSpPr/>
              <p:nvPr/>
            </p:nvSpPr>
            <p:spPr>
              <a:xfrm>
                <a:off x="0" y="3502567"/>
                <a:ext cx="5482545" cy="12700"/>
              </a:xfrm>
              <a:custGeom>
                <a:avLst/>
                <a:gdLst/>
                <a:ahLst/>
                <a:cxnLst/>
                <a:rect l="l" t="t" r="r" b="b"/>
                <a:pathLst>
                  <a:path w="5482545" h="12700">
                    <a:moveTo>
                      <a:pt x="0" y="0"/>
                    </a:moveTo>
                    <a:lnTo>
                      <a:pt x="5482545" y="0"/>
                    </a:lnTo>
                    <a:lnTo>
                      <a:pt x="5482545" y="12700"/>
                    </a:lnTo>
                    <a:lnTo>
                      <a:pt x="0" y="12700"/>
                    </a:lnTo>
                    <a:close/>
                  </a:path>
                </a:pathLst>
              </a:custGeom>
              <a:solidFill>
                <a:srgbClr val="000000"/>
              </a:solidFill>
            </p:spPr>
          </p:sp>
        </p:grpSp>
        <p:sp>
          <p:nvSpPr>
            <p:cNvPr id="12" name="TextBox 12"/>
            <p:cNvSpPr txBox="1"/>
            <p:nvPr/>
          </p:nvSpPr>
          <p:spPr>
            <a:xfrm>
              <a:off x="453095" y="-47625"/>
              <a:ext cx="5778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100 </a:t>
              </a:r>
            </a:p>
          </p:txBody>
        </p:sp>
        <p:sp>
          <p:nvSpPr>
            <p:cNvPr id="13" name="TextBox 13"/>
            <p:cNvSpPr txBox="1"/>
            <p:nvPr/>
          </p:nvSpPr>
          <p:spPr>
            <a:xfrm>
              <a:off x="618195" y="829604"/>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75 </a:t>
              </a:r>
            </a:p>
          </p:txBody>
        </p:sp>
        <p:sp>
          <p:nvSpPr>
            <p:cNvPr id="14" name="TextBox 14"/>
            <p:cNvSpPr txBox="1"/>
            <p:nvPr/>
          </p:nvSpPr>
          <p:spPr>
            <a:xfrm>
              <a:off x="618195" y="1706834"/>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50 </a:t>
              </a:r>
            </a:p>
          </p:txBody>
        </p:sp>
        <p:sp>
          <p:nvSpPr>
            <p:cNvPr id="15" name="TextBox 15"/>
            <p:cNvSpPr txBox="1"/>
            <p:nvPr/>
          </p:nvSpPr>
          <p:spPr>
            <a:xfrm>
              <a:off x="618195" y="2584063"/>
              <a:ext cx="4127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25 </a:t>
              </a:r>
            </a:p>
          </p:txBody>
        </p:sp>
        <p:sp>
          <p:nvSpPr>
            <p:cNvPr id="16" name="TextBox 16"/>
            <p:cNvSpPr txBox="1"/>
            <p:nvPr/>
          </p:nvSpPr>
          <p:spPr>
            <a:xfrm>
              <a:off x="783295" y="3461292"/>
              <a:ext cx="247650" cy="383413"/>
            </a:xfrm>
            <a:prstGeom prst="rect">
              <a:avLst/>
            </a:prstGeom>
          </p:spPr>
          <p:txBody>
            <a:bodyPr lIns="0" tIns="0" rIns="0" bIns="0" rtlCol="0" anchor="t">
              <a:spAutoFit/>
            </a:bodyPr>
            <a:lstStyle/>
            <a:p>
              <a:pPr algn="r">
                <a:lnSpc>
                  <a:spcPts val="2394"/>
                </a:lnSpc>
              </a:pPr>
              <a:r>
                <a:rPr lang="en-US" sz="1710">
                  <a:solidFill>
                    <a:srgbClr val="000000"/>
                  </a:solidFill>
                  <a:latin typeface="Arimo"/>
                </a:rPr>
                <a:t>0 </a:t>
              </a:r>
            </a:p>
          </p:txBody>
        </p:sp>
        <p:grpSp>
          <p:nvGrpSpPr>
            <p:cNvPr id="17" name="Group 17"/>
            <p:cNvGrpSpPr>
              <a:grpSpLocks noChangeAspect="1"/>
            </p:cNvGrpSpPr>
            <p:nvPr/>
          </p:nvGrpSpPr>
          <p:grpSpPr>
            <a:xfrm>
              <a:off x="1175725" y="167894"/>
              <a:ext cx="5482545" cy="3508917"/>
              <a:chOff x="0" y="0"/>
              <a:chExt cx="5482545" cy="3508917"/>
            </a:xfrm>
          </p:grpSpPr>
          <p:sp>
            <p:nvSpPr>
              <p:cNvPr id="18" name="Freeform 18"/>
              <p:cNvSpPr/>
              <p:nvPr/>
            </p:nvSpPr>
            <p:spPr>
              <a:xfrm>
                <a:off x="0" y="555077"/>
                <a:ext cx="1644764" cy="2953840"/>
              </a:xfrm>
              <a:custGeom>
                <a:avLst/>
                <a:gdLst/>
                <a:ahLst/>
                <a:cxnLst/>
                <a:rect l="l" t="t" r="r" b="b"/>
                <a:pathLst>
                  <a:path w="1644764" h="2953840">
                    <a:moveTo>
                      <a:pt x="0" y="2953840"/>
                    </a:moveTo>
                    <a:lnTo>
                      <a:pt x="0" y="131581"/>
                    </a:lnTo>
                    <a:lnTo>
                      <a:pt x="0" y="131581"/>
                    </a:lnTo>
                    <a:cubicBezTo>
                      <a:pt x="0" y="58911"/>
                      <a:pt x="58911" y="0"/>
                      <a:pt x="131581" y="0"/>
                    </a:cubicBezTo>
                    <a:lnTo>
                      <a:pt x="1513183" y="0"/>
                    </a:lnTo>
                    <a:cubicBezTo>
                      <a:pt x="1585853" y="0"/>
                      <a:pt x="1644764" y="58911"/>
                      <a:pt x="1644764" y="131581"/>
                    </a:cubicBezTo>
                    <a:lnTo>
                      <a:pt x="1644764" y="2953840"/>
                    </a:lnTo>
                    <a:close/>
                  </a:path>
                </a:pathLst>
              </a:custGeom>
              <a:solidFill>
                <a:srgbClr val="6CE5E8"/>
              </a:solidFill>
            </p:spPr>
          </p:sp>
          <p:sp>
            <p:nvSpPr>
              <p:cNvPr id="19" name="Freeform 19"/>
              <p:cNvSpPr/>
              <p:nvPr/>
            </p:nvSpPr>
            <p:spPr>
              <a:xfrm>
                <a:off x="1918891" y="1397217"/>
                <a:ext cx="1644764" cy="2111700"/>
              </a:xfrm>
              <a:custGeom>
                <a:avLst/>
                <a:gdLst/>
                <a:ahLst/>
                <a:cxnLst/>
                <a:rect l="l" t="t" r="r" b="b"/>
                <a:pathLst>
                  <a:path w="1644764" h="2111700">
                    <a:moveTo>
                      <a:pt x="0" y="2111700"/>
                    </a:moveTo>
                    <a:lnTo>
                      <a:pt x="0" y="131581"/>
                    </a:lnTo>
                    <a:cubicBezTo>
                      <a:pt x="0" y="96683"/>
                      <a:pt x="13863" y="63215"/>
                      <a:pt x="38539" y="38539"/>
                    </a:cubicBezTo>
                    <a:cubicBezTo>
                      <a:pt x="63215" y="13863"/>
                      <a:pt x="96683" y="0"/>
                      <a:pt x="131581" y="0"/>
                    </a:cubicBezTo>
                    <a:lnTo>
                      <a:pt x="1513182" y="0"/>
                    </a:lnTo>
                    <a:cubicBezTo>
                      <a:pt x="1548080" y="0"/>
                      <a:pt x="1581548" y="13863"/>
                      <a:pt x="1606224" y="38539"/>
                    </a:cubicBezTo>
                    <a:cubicBezTo>
                      <a:pt x="1630900" y="63215"/>
                      <a:pt x="1644764" y="96683"/>
                      <a:pt x="1644764" y="131581"/>
                    </a:cubicBezTo>
                    <a:lnTo>
                      <a:pt x="1644764" y="2111700"/>
                    </a:lnTo>
                    <a:close/>
                  </a:path>
                </a:pathLst>
              </a:custGeom>
              <a:solidFill>
                <a:srgbClr val="6CE5E8"/>
              </a:solidFill>
            </p:spPr>
          </p:sp>
          <p:sp>
            <p:nvSpPr>
              <p:cNvPr id="20" name="Freeform 20"/>
              <p:cNvSpPr/>
              <p:nvPr/>
            </p:nvSpPr>
            <p:spPr>
              <a:xfrm>
                <a:off x="3837782" y="2520070"/>
                <a:ext cx="1644764" cy="988847"/>
              </a:xfrm>
              <a:custGeom>
                <a:avLst/>
                <a:gdLst/>
                <a:ahLst/>
                <a:cxnLst/>
                <a:rect l="l" t="t" r="r" b="b"/>
                <a:pathLst>
                  <a:path w="1644764" h="988847">
                    <a:moveTo>
                      <a:pt x="0" y="988847"/>
                    </a:moveTo>
                    <a:lnTo>
                      <a:pt x="0" y="131581"/>
                    </a:lnTo>
                    <a:cubicBezTo>
                      <a:pt x="0" y="96684"/>
                      <a:pt x="13863" y="63216"/>
                      <a:pt x="38539" y="38539"/>
                    </a:cubicBezTo>
                    <a:cubicBezTo>
                      <a:pt x="63215" y="13863"/>
                      <a:pt x="96683" y="0"/>
                      <a:pt x="131581" y="0"/>
                    </a:cubicBezTo>
                    <a:lnTo>
                      <a:pt x="1513182" y="0"/>
                    </a:lnTo>
                    <a:cubicBezTo>
                      <a:pt x="1548080" y="0"/>
                      <a:pt x="1581548" y="13863"/>
                      <a:pt x="1606224" y="38539"/>
                    </a:cubicBezTo>
                    <a:cubicBezTo>
                      <a:pt x="1630900" y="63216"/>
                      <a:pt x="1644763" y="96684"/>
                      <a:pt x="1644763" y="131581"/>
                    </a:cubicBezTo>
                    <a:lnTo>
                      <a:pt x="1644763" y="988847"/>
                    </a:lnTo>
                    <a:close/>
                  </a:path>
                </a:pathLst>
              </a:custGeom>
              <a:solidFill>
                <a:srgbClr val="6CE5E8"/>
              </a:solidFill>
            </p:spPr>
          </p:sp>
        </p:grpSp>
      </p:grpSp>
      <p:sp>
        <p:nvSpPr>
          <p:cNvPr id="21" name="TextBox 21"/>
          <p:cNvSpPr txBox="1"/>
          <p:nvPr/>
        </p:nvSpPr>
        <p:spPr>
          <a:xfrm>
            <a:off x="927170" y="5167632"/>
            <a:ext cx="8094910" cy="1893568"/>
          </a:xfrm>
          <a:prstGeom prst="rect">
            <a:avLst/>
          </a:prstGeom>
        </p:spPr>
        <p:txBody>
          <a:bodyPr lIns="0" tIns="0" rIns="0" bIns="0" rtlCol="0" anchor="t">
            <a:spAutoFit/>
          </a:bodyPr>
          <a:lstStyle/>
          <a:p>
            <a:pPr algn="ctr">
              <a:lnSpc>
                <a:spcPts val="3780"/>
              </a:lnSpc>
            </a:pPr>
            <a:r>
              <a:rPr lang="en-US" sz="2700">
                <a:solidFill>
                  <a:srgbClr val="000000"/>
                </a:solidFill>
                <a:latin typeface="Abril Fatface"/>
              </a:rPr>
              <a:t> Kamu emekçilerinin yüzde 84’ü 1 veya daha fazla, yüzde 60’ı 2 veya daha fazla, yüzde 28’i ise 3 veya daha fazla kişiye” baktığını” ifade etmektedir.</a:t>
            </a:r>
          </a:p>
          <a:p>
            <a:pPr algn="ctr">
              <a:lnSpc>
                <a:spcPts val="3780"/>
              </a:lnSpc>
            </a:pPr>
            <a:endParaRPr lang="en-US" sz="2700">
              <a:solidFill>
                <a:srgbClr val="000000"/>
              </a:solidFill>
              <a:latin typeface="Abril Fatfa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3048000" y="1434790"/>
            <a:ext cx="3657600" cy="1828800"/>
            <a:chOff x="0" y="0"/>
            <a:chExt cx="4876800" cy="2438400"/>
          </a:xfrm>
        </p:grpSpPr>
        <p:sp>
          <p:nvSpPr>
            <p:cNvPr id="3" name="TextBox 3"/>
            <p:cNvSpPr txBox="1"/>
            <p:nvPr/>
          </p:nvSpPr>
          <p:spPr>
            <a:xfrm>
              <a:off x="1462617" y="1136989"/>
              <a:ext cx="1951567" cy="1301411"/>
            </a:xfrm>
            <a:prstGeom prst="rect">
              <a:avLst/>
            </a:prstGeom>
          </p:spPr>
          <p:txBody>
            <a:bodyPr lIns="0" tIns="0" rIns="0" bIns="0" rtlCol="0" anchor="t">
              <a:spAutoFit/>
            </a:bodyPr>
            <a:lstStyle/>
            <a:p>
              <a:pPr algn="ctr">
                <a:lnSpc>
                  <a:spcPts val="8064"/>
                </a:lnSpc>
              </a:pPr>
              <a:r>
                <a:rPr lang="en-US" sz="5760">
                  <a:solidFill>
                    <a:srgbClr val="000000"/>
                  </a:solidFill>
                  <a:latin typeface="Arimo"/>
                </a:rPr>
                <a:t>%48</a:t>
              </a:r>
            </a:p>
          </p:txBody>
        </p:sp>
        <p:grpSp>
          <p:nvGrpSpPr>
            <p:cNvPr id="4" name="Group 4"/>
            <p:cNvGrpSpPr>
              <a:grpSpLocks noChangeAspect="1"/>
            </p:cNvGrpSpPr>
            <p:nvPr/>
          </p:nvGrpSpPr>
          <p:grpSpPr>
            <a:xfrm>
              <a:off x="0" y="0"/>
              <a:ext cx="4876800" cy="2438400"/>
              <a:chOff x="0" y="0"/>
              <a:chExt cx="2540000" cy="1270000"/>
            </a:xfrm>
          </p:grpSpPr>
          <p:sp>
            <p:nvSpPr>
              <p:cNvPr id="5" name="Freeform 5"/>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32000" y="1264333"/>
                    </a:lnTo>
                    <a:cubicBezTo>
                      <a:pt x="2030124" y="844822"/>
                      <a:pt x="1689515" y="505733"/>
                      <a:pt x="1270000" y="505733"/>
                    </a:cubicBezTo>
                    <a:cubicBezTo>
                      <a:pt x="850485" y="505733"/>
                      <a:pt x="509876" y="844822"/>
                      <a:pt x="508000" y="1264333"/>
                    </a:cubicBezTo>
                    <a:close/>
                  </a:path>
                </a:pathLst>
              </a:custGeom>
              <a:solidFill>
                <a:srgbClr val="494F56"/>
              </a:solidFill>
            </p:spPr>
          </p:sp>
          <p:sp>
            <p:nvSpPr>
              <p:cNvPr id="6" name="Freeform 6"/>
              <p:cNvSpPr/>
              <p:nvPr/>
            </p:nvSpPr>
            <p:spPr>
              <a:xfrm>
                <a:off x="0" y="2506"/>
                <a:ext cx="1222154" cy="1267494"/>
              </a:xfrm>
              <a:custGeom>
                <a:avLst/>
                <a:gdLst/>
                <a:ahLst/>
                <a:cxnLst/>
                <a:rect l="l" t="t" r="r" b="b"/>
                <a:pathLst>
                  <a:path w="1222154" h="1267494">
                    <a:moveTo>
                      <a:pt x="0" y="1267494"/>
                    </a:moveTo>
                    <a:cubicBezTo>
                      <a:pt x="0" y="597056"/>
                      <a:pt x="521141" y="42097"/>
                      <a:pt x="1190256" y="0"/>
                    </a:cubicBezTo>
                    <a:lnTo>
                      <a:pt x="1222154" y="506998"/>
                    </a:lnTo>
                    <a:cubicBezTo>
                      <a:pt x="820684" y="532256"/>
                      <a:pt x="508000" y="865231"/>
                      <a:pt x="508000" y="1267494"/>
                    </a:cubicBezTo>
                    <a:close/>
                  </a:path>
                </a:pathLst>
              </a:custGeom>
              <a:solidFill>
                <a:srgbClr val="6CE5E8"/>
              </a:solidFill>
            </p:spPr>
          </p:sp>
        </p:grpSp>
      </p:grpSp>
      <p:sp>
        <p:nvSpPr>
          <p:cNvPr id="7" name="TextBox 7"/>
          <p:cNvSpPr txBox="1"/>
          <p:nvPr/>
        </p:nvSpPr>
        <p:spPr>
          <a:xfrm>
            <a:off x="468211" y="3911375"/>
            <a:ext cx="8817178" cy="2637154"/>
          </a:xfrm>
          <a:prstGeom prst="rect">
            <a:avLst/>
          </a:prstGeom>
        </p:spPr>
        <p:txBody>
          <a:bodyPr lIns="0" tIns="0" rIns="0" bIns="0" rtlCol="0" anchor="t">
            <a:spAutoFit/>
          </a:bodyPr>
          <a:lstStyle/>
          <a:p>
            <a:pPr algn="ctr">
              <a:lnSpc>
                <a:spcPts val="5320"/>
              </a:lnSpc>
            </a:pPr>
            <a:r>
              <a:rPr lang="en-US" sz="3800">
                <a:solidFill>
                  <a:srgbClr val="000000"/>
                </a:solidFill>
                <a:latin typeface="Abril Fatface"/>
              </a:rPr>
              <a:t> Aylık ortalama eğitim harcaması kamu emekçilerinin %48’i için 1.000 TL’den fazladır. </a:t>
            </a:r>
          </a:p>
          <a:p>
            <a:pPr algn="ctr">
              <a:lnSpc>
                <a:spcPts val="5320"/>
              </a:lnSpc>
            </a:pPr>
            <a:endParaRPr lang="en-US" sz="3800">
              <a:solidFill>
                <a:srgbClr val="000000"/>
              </a:solidFill>
              <a:latin typeface="Abril Fatfa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598647" y="1332761"/>
            <a:ext cx="4256454" cy="766162"/>
            <a:chOff x="0" y="0"/>
            <a:chExt cx="5675272" cy="1021549"/>
          </a:xfrm>
        </p:grpSpPr>
        <p:grpSp>
          <p:nvGrpSpPr>
            <p:cNvPr id="3" name="Group 3"/>
            <p:cNvGrpSpPr>
              <a:grpSpLocks noChangeAspect="1"/>
            </p:cNvGrpSpPr>
            <p:nvPr/>
          </p:nvGrpSpPr>
          <p:grpSpPr>
            <a:xfrm>
              <a:off x="0" y="0"/>
              <a:ext cx="5675272" cy="1021549"/>
              <a:chOff x="0" y="0"/>
              <a:chExt cx="1270000" cy="228600"/>
            </a:xfrm>
          </p:grpSpPr>
          <p:sp>
            <p:nvSpPr>
              <p:cNvPr id="4" name="Freeform 4"/>
              <p:cNvSpPr/>
              <p:nvPr/>
            </p:nvSpPr>
            <p:spPr>
              <a:xfrm>
                <a:off x="-5645" y="-183"/>
                <a:ext cx="1281290" cy="228966"/>
              </a:xfrm>
              <a:custGeom>
                <a:avLst/>
                <a:gdLst/>
                <a:ahLst/>
                <a:cxnLst/>
                <a:rect l="l" t="t" r="r" b="b"/>
                <a:pathLst>
                  <a:path w="1281290" h="228966">
                    <a:moveTo>
                      <a:pt x="119945" y="183"/>
                    </a:moveTo>
                    <a:lnTo>
                      <a:pt x="1161345" y="183"/>
                    </a:lnTo>
                    <a:cubicBezTo>
                      <a:pt x="1202302" y="0"/>
                      <a:pt x="1240227" y="21745"/>
                      <a:pt x="1260759" y="57185"/>
                    </a:cubicBezTo>
                    <a:cubicBezTo>
                      <a:pt x="1281290" y="92625"/>
                      <a:pt x="1281290" y="136341"/>
                      <a:pt x="1260759" y="171781"/>
                    </a:cubicBezTo>
                    <a:cubicBezTo>
                      <a:pt x="1240227" y="207221"/>
                      <a:pt x="1202302" y="228966"/>
                      <a:pt x="11613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494F56"/>
              </a:solidFill>
            </p:spPr>
          </p:sp>
          <p:sp>
            <p:nvSpPr>
              <p:cNvPr id="5" name="Freeform 5"/>
              <p:cNvSpPr/>
              <p:nvPr/>
            </p:nvSpPr>
            <p:spPr>
              <a:xfrm>
                <a:off x="-5645" y="-183"/>
                <a:ext cx="862190" cy="228966"/>
              </a:xfrm>
              <a:custGeom>
                <a:avLst/>
                <a:gdLst/>
                <a:ahLst/>
                <a:cxnLst/>
                <a:rect l="l" t="t" r="r" b="b"/>
                <a:pathLst>
                  <a:path w="862190" h="228966">
                    <a:moveTo>
                      <a:pt x="119945" y="183"/>
                    </a:moveTo>
                    <a:lnTo>
                      <a:pt x="742245" y="183"/>
                    </a:lnTo>
                    <a:cubicBezTo>
                      <a:pt x="783202" y="0"/>
                      <a:pt x="821127" y="21745"/>
                      <a:pt x="841659" y="57185"/>
                    </a:cubicBezTo>
                    <a:cubicBezTo>
                      <a:pt x="862190" y="92625"/>
                      <a:pt x="862190" y="136341"/>
                      <a:pt x="841659" y="171781"/>
                    </a:cubicBezTo>
                    <a:cubicBezTo>
                      <a:pt x="821127" y="207221"/>
                      <a:pt x="783202" y="228966"/>
                      <a:pt x="742245" y="228783"/>
                    </a:cubicBezTo>
                    <a:lnTo>
                      <a:pt x="119945" y="228783"/>
                    </a:lnTo>
                    <a:cubicBezTo>
                      <a:pt x="78988" y="228966"/>
                      <a:pt x="41063" y="207221"/>
                      <a:pt x="20531" y="171781"/>
                    </a:cubicBezTo>
                    <a:cubicBezTo>
                      <a:pt x="0" y="136341"/>
                      <a:pt x="0" y="92625"/>
                      <a:pt x="20531" y="57185"/>
                    </a:cubicBezTo>
                    <a:cubicBezTo>
                      <a:pt x="41063" y="21745"/>
                      <a:pt x="78988" y="0"/>
                      <a:pt x="119945" y="183"/>
                    </a:cubicBezTo>
                    <a:close/>
                  </a:path>
                </a:pathLst>
              </a:custGeom>
              <a:solidFill>
                <a:srgbClr val="6CE5E8"/>
              </a:solidFill>
            </p:spPr>
          </p:sp>
        </p:grpSp>
      </p:grpSp>
      <p:sp>
        <p:nvSpPr>
          <p:cNvPr id="6" name="TextBox 6"/>
          <p:cNvSpPr txBox="1"/>
          <p:nvPr/>
        </p:nvSpPr>
        <p:spPr>
          <a:xfrm>
            <a:off x="398520" y="2704466"/>
            <a:ext cx="8623560" cy="3879214"/>
          </a:xfrm>
          <a:prstGeom prst="rect">
            <a:avLst/>
          </a:prstGeom>
        </p:spPr>
        <p:txBody>
          <a:bodyPr lIns="0" tIns="0" rIns="0" bIns="0" rtlCol="0" anchor="t">
            <a:spAutoFit/>
          </a:bodyPr>
          <a:lstStyle/>
          <a:p>
            <a:pPr algn="ctr">
              <a:lnSpc>
                <a:spcPts val="6160"/>
              </a:lnSpc>
            </a:pPr>
            <a:r>
              <a:rPr lang="en-US" sz="4400">
                <a:solidFill>
                  <a:srgbClr val="000000"/>
                </a:solidFill>
                <a:latin typeface="Abril Fatface"/>
              </a:rPr>
              <a:t> Kamu emekçilerinin yüzde 75’inin kira ve barınma gideri mevcuttur. Bu oran kadınlarda yüzde 79’a çıkmaktadır. </a:t>
            </a:r>
          </a:p>
          <a:p>
            <a:pPr algn="ctr">
              <a:lnSpc>
                <a:spcPts val="6160"/>
              </a:lnSpc>
            </a:pPr>
            <a:endParaRPr lang="en-US" sz="4400">
              <a:solidFill>
                <a:srgbClr val="000000"/>
              </a:solidFill>
              <a:latin typeface="Abril Fatfa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07134" y="731520"/>
            <a:ext cx="3901440" cy="2418893"/>
          </a:xfrm>
          <a:prstGeom prst="rect">
            <a:avLst/>
          </a:prstGeom>
        </p:spPr>
      </p:pic>
      <p:sp>
        <p:nvSpPr>
          <p:cNvPr id="3" name="TextBox 3"/>
          <p:cNvSpPr txBox="1"/>
          <p:nvPr/>
        </p:nvSpPr>
        <p:spPr>
          <a:xfrm>
            <a:off x="731520" y="3731750"/>
            <a:ext cx="8537704" cy="2124073"/>
          </a:xfrm>
          <a:prstGeom prst="rect">
            <a:avLst/>
          </a:prstGeom>
        </p:spPr>
        <p:txBody>
          <a:bodyPr lIns="0" tIns="0" rIns="0" bIns="0" rtlCol="0" anchor="t">
            <a:spAutoFit/>
          </a:bodyPr>
          <a:lstStyle/>
          <a:p>
            <a:pPr algn="ctr">
              <a:lnSpc>
                <a:spcPts val="4200"/>
              </a:lnSpc>
            </a:pPr>
            <a:r>
              <a:rPr lang="en-US" sz="3000">
                <a:solidFill>
                  <a:srgbClr val="000000"/>
                </a:solidFill>
                <a:latin typeface="Abril Fatface"/>
              </a:rPr>
              <a:t> Aylık kira ve barınma giderinin ” kamu emekçilerinin yüzde 58’i için 1.000 TL’den fazla olduğu ifade edilmiştir.</a:t>
            </a:r>
          </a:p>
          <a:p>
            <a:pPr algn="ctr">
              <a:lnSpc>
                <a:spcPts val="4200"/>
              </a:lnSpc>
            </a:pPr>
            <a:r>
              <a:rPr lang="en-US" sz="3000">
                <a:solidFill>
                  <a:srgbClr val="000000"/>
                </a:solidFill>
                <a:latin typeface="Abril Fatface"/>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793</Words>
  <Application>Microsoft Office PowerPoint</Application>
  <PresentationFormat>Özel</PresentationFormat>
  <Paragraphs>133</Paragraphs>
  <Slides>24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DejaVu Serif Bold</vt:lpstr>
      <vt:lpstr>Antonio Bold</vt:lpstr>
      <vt:lpstr>Abril Fatface</vt:lpstr>
      <vt:lpstr>Calibri</vt:lpstr>
      <vt:lpstr>Arial</vt:lpstr>
      <vt:lpstr>Arimo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aylık ortalama ücreti</dc:title>
  <cp:lastModifiedBy>iMac</cp:lastModifiedBy>
  <cp:revision>3</cp:revision>
  <dcterms:created xsi:type="dcterms:W3CDTF">2006-08-16T00:00:00Z</dcterms:created>
  <dcterms:modified xsi:type="dcterms:W3CDTF">2022-01-04T11:11:17Z</dcterms:modified>
  <dc:identifier>DAE0Z8in2_E</dc:identifier>
</cp:coreProperties>
</file>