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8" r:id="rId3"/>
    <p:sldId id="287" r:id="rId4"/>
    <p:sldId id="327" r:id="rId5"/>
    <p:sldId id="288" r:id="rId6"/>
    <p:sldId id="260" r:id="rId7"/>
    <p:sldId id="301" r:id="rId8"/>
    <p:sldId id="302" r:id="rId9"/>
    <p:sldId id="306" r:id="rId10"/>
    <p:sldId id="303" r:id="rId11"/>
    <p:sldId id="304" r:id="rId12"/>
    <p:sldId id="305" r:id="rId13"/>
    <p:sldId id="264" r:id="rId14"/>
    <p:sldId id="266" r:id="rId15"/>
    <p:sldId id="328" r:id="rId16"/>
    <p:sldId id="313" r:id="rId17"/>
    <p:sldId id="265" r:id="rId18"/>
    <p:sldId id="307" r:id="rId19"/>
    <p:sldId id="312" r:id="rId20"/>
    <p:sldId id="311" r:id="rId21"/>
    <p:sldId id="321" r:id="rId22"/>
    <p:sldId id="322" r:id="rId23"/>
    <p:sldId id="267" r:id="rId24"/>
    <p:sldId id="314" r:id="rId25"/>
    <p:sldId id="268" r:id="rId26"/>
    <p:sldId id="269" r:id="rId27"/>
    <p:sldId id="270" r:id="rId28"/>
    <p:sldId id="315" r:id="rId29"/>
    <p:sldId id="323" r:id="rId30"/>
    <p:sldId id="324" r:id="rId31"/>
    <p:sldId id="319" r:id="rId32"/>
    <p:sldId id="320" r:id="rId33"/>
    <p:sldId id="282" r:id="rId34"/>
    <p:sldId id="283" r:id="rId35"/>
    <p:sldId id="325" r:id="rId36"/>
    <p:sldId id="326" r:id="rId37"/>
  </p:sldIdLst>
  <p:sldSz cx="12192000" cy="6858000"/>
  <p:notesSz cx="6724650" cy="97742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681A25-8856-314A-B114-4FA38A0BDFDE}" type="doc">
      <dgm:prSet loTypeId="urn:microsoft.com/office/officeart/2005/8/layout/pyramid2" loCatId="pyramid" qsTypeId="urn:microsoft.com/office/officeart/2005/8/quickstyle/simple4" qsCatId="simple" csTypeId="urn:microsoft.com/office/officeart/2005/8/colors/accent1_2" csCatId="accent1" phldr="1"/>
      <dgm:spPr/>
    </dgm:pt>
    <dgm:pt modelId="{AF780C63-9407-CB4A-954B-4E785A321888}">
      <dgm:prSet phldrT="[Text]" custT="1"/>
      <dgm:spPr/>
      <dgm:t>
        <a:bodyPr/>
        <a:lstStyle/>
        <a:p>
          <a:r>
            <a:rPr lang="en-US" sz="2400" b="1" dirty="0" err="1" smtClean="0"/>
            <a:t>Yatırım</a:t>
          </a:r>
          <a:r>
            <a:rPr lang="en-US" sz="2400" b="1" dirty="0" smtClean="0"/>
            <a:t> (</a:t>
          </a:r>
          <a:r>
            <a:rPr lang="en-US" sz="2400" b="1" dirty="0" err="1" smtClean="0"/>
            <a:t>bir</a:t>
          </a:r>
          <a:r>
            <a:rPr lang="en-US" sz="2400" b="1" dirty="0" smtClean="0"/>
            <a:t> </a:t>
          </a:r>
          <a:r>
            <a:rPr lang="en-US" sz="2400" b="1" dirty="0" err="1" smtClean="0"/>
            <a:t>koy</a:t>
          </a:r>
          <a:r>
            <a:rPr lang="en-US" sz="2400" b="1" dirty="0" smtClean="0"/>
            <a:t> </a:t>
          </a:r>
          <a:r>
            <a:rPr lang="en-US" sz="2400" b="1" dirty="0" err="1" smtClean="0"/>
            <a:t>üç</a:t>
          </a:r>
          <a:r>
            <a:rPr lang="en-US" sz="2400" b="1" dirty="0" smtClean="0"/>
            <a:t> </a:t>
          </a:r>
          <a:r>
            <a:rPr lang="en-US" sz="2400" b="1" dirty="0" err="1" smtClean="0"/>
            <a:t>kazan</a:t>
          </a:r>
          <a:r>
            <a:rPr lang="en-US" sz="2400" b="1" dirty="0" smtClean="0"/>
            <a:t>, </a:t>
          </a:r>
          <a:r>
            <a:rPr lang="en-US" sz="2400" b="1" dirty="0" err="1" smtClean="0"/>
            <a:t>hatta</a:t>
          </a:r>
          <a:r>
            <a:rPr lang="en-US" sz="2400" b="1" dirty="0" smtClean="0"/>
            <a:t> 7-10 </a:t>
          </a:r>
          <a:r>
            <a:rPr lang="en-US" sz="2400" b="1" dirty="0" err="1" smtClean="0"/>
            <a:t>kazan</a:t>
          </a:r>
          <a:r>
            <a:rPr lang="en-US" sz="2400" b="1" dirty="0" smtClean="0"/>
            <a:t>) </a:t>
          </a:r>
          <a:endParaRPr lang="en-US" sz="2400" b="1" dirty="0"/>
        </a:p>
      </dgm:t>
    </dgm:pt>
    <dgm:pt modelId="{21993BE0-E26E-8A4D-B5A9-56F4D361124F}" type="parTrans" cxnId="{60F64575-A3DB-0744-B231-7A7B0762B930}">
      <dgm:prSet/>
      <dgm:spPr/>
      <dgm:t>
        <a:bodyPr/>
        <a:lstStyle/>
        <a:p>
          <a:endParaRPr lang="en-US"/>
        </a:p>
      </dgm:t>
    </dgm:pt>
    <dgm:pt modelId="{96FA4F5F-38A8-4A48-9BD0-E30A34F0C1C7}" type="sibTrans" cxnId="{60F64575-A3DB-0744-B231-7A7B0762B930}">
      <dgm:prSet/>
      <dgm:spPr/>
      <dgm:t>
        <a:bodyPr/>
        <a:lstStyle/>
        <a:p>
          <a:endParaRPr lang="en-US"/>
        </a:p>
      </dgm:t>
    </dgm:pt>
    <dgm:pt modelId="{6D83C86D-B840-5647-95F9-F31E9E56E474}">
      <dgm:prSet phldrT="[Text]"/>
      <dgm:spPr/>
      <dgm:t>
        <a:bodyPr/>
        <a:lstStyle/>
        <a:p>
          <a:r>
            <a:rPr lang="en-US" b="1" dirty="0" smtClean="0"/>
            <a:t>En </a:t>
          </a:r>
          <a:r>
            <a:rPr lang="en-US" b="1" dirty="0" err="1" smtClean="0"/>
            <a:t>az</a:t>
          </a:r>
          <a:r>
            <a:rPr lang="en-US" b="1" dirty="0" smtClean="0"/>
            <a:t> 25 </a:t>
          </a:r>
          <a:r>
            <a:rPr lang="en-US" b="1" dirty="0" err="1" smtClean="0"/>
            <a:t>yıllık</a:t>
          </a:r>
          <a:r>
            <a:rPr lang="en-US" b="1" dirty="0" smtClean="0"/>
            <a:t> </a:t>
          </a:r>
          <a:r>
            <a:rPr lang="en-US" b="1" dirty="0" err="1" smtClean="0"/>
            <a:t>destek</a:t>
          </a:r>
          <a:r>
            <a:rPr lang="en-US" b="1" dirty="0" smtClean="0"/>
            <a:t> </a:t>
          </a:r>
          <a:r>
            <a:rPr lang="en-US" b="1" dirty="0" err="1" smtClean="0"/>
            <a:t>ve</a:t>
          </a:r>
          <a:r>
            <a:rPr lang="en-US" b="1" dirty="0" smtClean="0"/>
            <a:t> </a:t>
          </a:r>
          <a:r>
            <a:rPr lang="en-US" b="1" dirty="0" err="1" smtClean="0"/>
            <a:t>tıbbi</a:t>
          </a:r>
          <a:r>
            <a:rPr lang="en-US" b="1" dirty="0" smtClean="0"/>
            <a:t> </a:t>
          </a:r>
          <a:r>
            <a:rPr lang="en-US" b="1" dirty="0" err="1" smtClean="0"/>
            <a:t>destek</a:t>
          </a:r>
          <a:r>
            <a:rPr lang="en-US" b="1" dirty="0" smtClean="0"/>
            <a:t> </a:t>
          </a:r>
          <a:r>
            <a:rPr lang="en-US" b="1" dirty="0" err="1" smtClean="0"/>
            <a:t>hizmetleri</a:t>
          </a:r>
          <a:endParaRPr lang="en-US" b="1" dirty="0"/>
        </a:p>
      </dgm:t>
    </dgm:pt>
    <dgm:pt modelId="{D7F38BE5-5EFF-3A44-AB4F-BBC77F22AA7C}" type="parTrans" cxnId="{8332464A-EDF0-8E49-83D4-5410E2511CF8}">
      <dgm:prSet/>
      <dgm:spPr/>
      <dgm:t>
        <a:bodyPr/>
        <a:lstStyle/>
        <a:p>
          <a:endParaRPr lang="en-US"/>
        </a:p>
      </dgm:t>
    </dgm:pt>
    <dgm:pt modelId="{F06B698D-38F8-9D46-98CA-E2BF5CC49D0D}" type="sibTrans" cxnId="{8332464A-EDF0-8E49-83D4-5410E2511CF8}">
      <dgm:prSet/>
      <dgm:spPr/>
      <dgm:t>
        <a:bodyPr/>
        <a:lstStyle/>
        <a:p>
          <a:endParaRPr lang="en-US"/>
        </a:p>
      </dgm:t>
    </dgm:pt>
    <dgm:pt modelId="{2C97A7C8-0D31-B94A-BA9C-435C18735067}">
      <dgm:prSet phldrT="[Text]"/>
      <dgm:spPr/>
      <dgm:t>
        <a:bodyPr/>
        <a:lstStyle/>
        <a:p>
          <a:r>
            <a:rPr lang="en-US" b="1" dirty="0" err="1" smtClean="0"/>
            <a:t>Ticari</a:t>
          </a:r>
          <a:r>
            <a:rPr lang="en-US" b="1" dirty="0" smtClean="0"/>
            <a:t> </a:t>
          </a:r>
          <a:r>
            <a:rPr lang="en-US" b="1" dirty="0" err="1" smtClean="0"/>
            <a:t>alanlar</a:t>
          </a:r>
          <a:endParaRPr lang="en-US" b="1" dirty="0"/>
        </a:p>
      </dgm:t>
    </dgm:pt>
    <dgm:pt modelId="{35E888BA-D080-4E43-B7C8-5AA27A6D8B77}" type="parTrans" cxnId="{5CF57C64-F6D6-854C-A6BF-8F2A74E1FE9C}">
      <dgm:prSet/>
      <dgm:spPr/>
      <dgm:t>
        <a:bodyPr/>
        <a:lstStyle/>
        <a:p>
          <a:endParaRPr lang="en-US"/>
        </a:p>
      </dgm:t>
    </dgm:pt>
    <dgm:pt modelId="{25FF8932-2FBA-454A-A74A-1830EF028333}" type="sibTrans" cxnId="{5CF57C64-F6D6-854C-A6BF-8F2A74E1FE9C}">
      <dgm:prSet/>
      <dgm:spPr/>
      <dgm:t>
        <a:bodyPr/>
        <a:lstStyle/>
        <a:p>
          <a:endParaRPr lang="en-US"/>
        </a:p>
      </dgm:t>
    </dgm:pt>
    <dgm:pt modelId="{3321E898-4443-B441-8CA4-2773FBE507A8}">
      <dgm:prSet phldrT="[Text]"/>
      <dgm:spPr/>
      <dgm:t>
        <a:bodyPr/>
        <a:lstStyle/>
        <a:p>
          <a:r>
            <a:rPr lang="en-US" b="1" dirty="0" err="1" smtClean="0"/>
            <a:t>Kentsel</a:t>
          </a:r>
          <a:r>
            <a:rPr lang="en-US" b="1" dirty="0" smtClean="0"/>
            <a:t> rant</a:t>
          </a:r>
          <a:endParaRPr lang="en-US" b="1" dirty="0"/>
        </a:p>
      </dgm:t>
    </dgm:pt>
    <dgm:pt modelId="{DCE30A31-21B7-E449-9355-9AA51163232F}" type="parTrans" cxnId="{D2BCD563-3A19-2244-821D-CAD1DD9715EC}">
      <dgm:prSet/>
      <dgm:spPr/>
      <dgm:t>
        <a:bodyPr/>
        <a:lstStyle/>
        <a:p>
          <a:endParaRPr lang="en-US"/>
        </a:p>
      </dgm:t>
    </dgm:pt>
    <dgm:pt modelId="{DFC0C7F1-6CD1-484D-8B83-6E6613128BD7}" type="sibTrans" cxnId="{D2BCD563-3A19-2244-821D-CAD1DD9715EC}">
      <dgm:prSet/>
      <dgm:spPr/>
      <dgm:t>
        <a:bodyPr/>
        <a:lstStyle/>
        <a:p>
          <a:endParaRPr lang="en-US"/>
        </a:p>
      </dgm:t>
    </dgm:pt>
    <dgm:pt modelId="{27EB7E8C-B2C1-C14E-8115-D3EAB0DD8931}" type="pres">
      <dgm:prSet presAssocID="{6D681A25-8856-314A-B114-4FA38A0BDFDE}" presName="compositeShape" presStyleCnt="0">
        <dgm:presLayoutVars>
          <dgm:dir/>
          <dgm:resizeHandles/>
        </dgm:presLayoutVars>
      </dgm:prSet>
      <dgm:spPr/>
    </dgm:pt>
    <dgm:pt modelId="{88E863B5-105B-8747-89DE-168C493ADC1A}" type="pres">
      <dgm:prSet presAssocID="{6D681A25-8856-314A-B114-4FA38A0BDFDE}" presName="pyramid" presStyleLbl="node1" presStyleIdx="0" presStyleCnt="1"/>
      <dgm:spPr/>
    </dgm:pt>
    <dgm:pt modelId="{BA5BF93C-4185-9645-B0FE-C417D578F3B9}" type="pres">
      <dgm:prSet presAssocID="{6D681A25-8856-314A-B114-4FA38A0BDFDE}" presName="theList" presStyleCnt="0"/>
      <dgm:spPr/>
    </dgm:pt>
    <dgm:pt modelId="{9B37C824-BC76-6944-A4BD-01D5D09C3A15}" type="pres">
      <dgm:prSet presAssocID="{AF780C63-9407-CB4A-954B-4E785A321888}" presName="aNode" presStyleLbl="fgAcc1" presStyleIdx="0" presStyleCnt="4">
        <dgm:presLayoutVars>
          <dgm:bulletEnabled val="1"/>
        </dgm:presLayoutVars>
      </dgm:prSet>
      <dgm:spPr/>
      <dgm:t>
        <a:bodyPr/>
        <a:lstStyle/>
        <a:p>
          <a:endParaRPr lang="en-US"/>
        </a:p>
      </dgm:t>
    </dgm:pt>
    <dgm:pt modelId="{7A9BFEE3-D331-7841-BC2B-611D230F645C}" type="pres">
      <dgm:prSet presAssocID="{AF780C63-9407-CB4A-954B-4E785A321888}" presName="aSpace" presStyleCnt="0"/>
      <dgm:spPr/>
    </dgm:pt>
    <dgm:pt modelId="{98F6D25F-E0C2-C747-B573-1068605A4ACC}" type="pres">
      <dgm:prSet presAssocID="{6D83C86D-B840-5647-95F9-F31E9E56E474}" presName="aNode" presStyleLbl="fgAcc1" presStyleIdx="1" presStyleCnt="4">
        <dgm:presLayoutVars>
          <dgm:bulletEnabled val="1"/>
        </dgm:presLayoutVars>
      </dgm:prSet>
      <dgm:spPr/>
      <dgm:t>
        <a:bodyPr/>
        <a:lstStyle/>
        <a:p>
          <a:endParaRPr lang="tr-TR"/>
        </a:p>
      </dgm:t>
    </dgm:pt>
    <dgm:pt modelId="{744DB591-72C7-414D-8AE8-C02A40D32650}" type="pres">
      <dgm:prSet presAssocID="{6D83C86D-B840-5647-95F9-F31E9E56E474}" presName="aSpace" presStyleCnt="0"/>
      <dgm:spPr/>
    </dgm:pt>
    <dgm:pt modelId="{BF93E487-61FB-E446-B6DF-0A2CD6615F06}" type="pres">
      <dgm:prSet presAssocID="{2C97A7C8-0D31-B94A-BA9C-435C18735067}" presName="aNode" presStyleLbl="fgAcc1" presStyleIdx="2" presStyleCnt="4">
        <dgm:presLayoutVars>
          <dgm:bulletEnabled val="1"/>
        </dgm:presLayoutVars>
      </dgm:prSet>
      <dgm:spPr/>
      <dgm:t>
        <a:bodyPr/>
        <a:lstStyle/>
        <a:p>
          <a:endParaRPr lang="tr-TR"/>
        </a:p>
      </dgm:t>
    </dgm:pt>
    <dgm:pt modelId="{899307E0-705A-8C4A-A55C-9ABF5EDAA48B}" type="pres">
      <dgm:prSet presAssocID="{2C97A7C8-0D31-B94A-BA9C-435C18735067}" presName="aSpace" presStyleCnt="0"/>
      <dgm:spPr/>
    </dgm:pt>
    <dgm:pt modelId="{AF261342-6B6F-504B-B1E8-4A8CCE7E018C}" type="pres">
      <dgm:prSet presAssocID="{3321E898-4443-B441-8CA4-2773FBE507A8}" presName="aNode" presStyleLbl="fgAcc1" presStyleIdx="3" presStyleCnt="4">
        <dgm:presLayoutVars>
          <dgm:bulletEnabled val="1"/>
        </dgm:presLayoutVars>
      </dgm:prSet>
      <dgm:spPr/>
      <dgm:t>
        <a:bodyPr/>
        <a:lstStyle/>
        <a:p>
          <a:endParaRPr lang="tr-TR"/>
        </a:p>
      </dgm:t>
    </dgm:pt>
    <dgm:pt modelId="{D2E66D4A-5101-B44B-908F-673ADFFE01DA}" type="pres">
      <dgm:prSet presAssocID="{3321E898-4443-B441-8CA4-2773FBE507A8}" presName="aSpace" presStyleCnt="0"/>
      <dgm:spPr/>
    </dgm:pt>
  </dgm:ptLst>
  <dgm:cxnLst>
    <dgm:cxn modelId="{E0A1A3AA-96EC-704D-A974-8B425E1AADDF}" type="presOf" srcId="{3321E898-4443-B441-8CA4-2773FBE507A8}" destId="{AF261342-6B6F-504B-B1E8-4A8CCE7E018C}" srcOrd="0" destOrd="0" presId="urn:microsoft.com/office/officeart/2005/8/layout/pyramid2"/>
    <dgm:cxn modelId="{3AC28DD0-D9AC-9244-A9C5-116F97411A88}" type="presOf" srcId="{6D83C86D-B840-5647-95F9-F31E9E56E474}" destId="{98F6D25F-E0C2-C747-B573-1068605A4ACC}" srcOrd="0" destOrd="0" presId="urn:microsoft.com/office/officeart/2005/8/layout/pyramid2"/>
    <dgm:cxn modelId="{32928FC0-A144-B348-A11B-753436DB76C4}" type="presOf" srcId="{AF780C63-9407-CB4A-954B-4E785A321888}" destId="{9B37C824-BC76-6944-A4BD-01D5D09C3A15}" srcOrd="0" destOrd="0" presId="urn:microsoft.com/office/officeart/2005/8/layout/pyramid2"/>
    <dgm:cxn modelId="{60F64575-A3DB-0744-B231-7A7B0762B930}" srcId="{6D681A25-8856-314A-B114-4FA38A0BDFDE}" destId="{AF780C63-9407-CB4A-954B-4E785A321888}" srcOrd="0" destOrd="0" parTransId="{21993BE0-E26E-8A4D-B5A9-56F4D361124F}" sibTransId="{96FA4F5F-38A8-4A48-9BD0-E30A34F0C1C7}"/>
    <dgm:cxn modelId="{D2BCD563-3A19-2244-821D-CAD1DD9715EC}" srcId="{6D681A25-8856-314A-B114-4FA38A0BDFDE}" destId="{3321E898-4443-B441-8CA4-2773FBE507A8}" srcOrd="3" destOrd="0" parTransId="{DCE30A31-21B7-E449-9355-9AA51163232F}" sibTransId="{DFC0C7F1-6CD1-484D-8B83-6E6613128BD7}"/>
    <dgm:cxn modelId="{5CF57C64-F6D6-854C-A6BF-8F2A74E1FE9C}" srcId="{6D681A25-8856-314A-B114-4FA38A0BDFDE}" destId="{2C97A7C8-0D31-B94A-BA9C-435C18735067}" srcOrd="2" destOrd="0" parTransId="{35E888BA-D080-4E43-B7C8-5AA27A6D8B77}" sibTransId="{25FF8932-2FBA-454A-A74A-1830EF028333}"/>
    <dgm:cxn modelId="{757D4CF5-44B9-8049-9032-3B81D5691170}" type="presOf" srcId="{6D681A25-8856-314A-B114-4FA38A0BDFDE}" destId="{27EB7E8C-B2C1-C14E-8115-D3EAB0DD8931}" srcOrd="0" destOrd="0" presId="urn:microsoft.com/office/officeart/2005/8/layout/pyramid2"/>
    <dgm:cxn modelId="{9746910B-1955-CB4E-A497-E7A0D7E08252}" type="presOf" srcId="{2C97A7C8-0D31-B94A-BA9C-435C18735067}" destId="{BF93E487-61FB-E446-B6DF-0A2CD6615F06}" srcOrd="0" destOrd="0" presId="urn:microsoft.com/office/officeart/2005/8/layout/pyramid2"/>
    <dgm:cxn modelId="{8332464A-EDF0-8E49-83D4-5410E2511CF8}" srcId="{6D681A25-8856-314A-B114-4FA38A0BDFDE}" destId="{6D83C86D-B840-5647-95F9-F31E9E56E474}" srcOrd="1" destOrd="0" parTransId="{D7F38BE5-5EFF-3A44-AB4F-BBC77F22AA7C}" sibTransId="{F06B698D-38F8-9D46-98CA-E2BF5CC49D0D}"/>
    <dgm:cxn modelId="{34474A7D-3074-9043-AED7-76EF7188BE94}" type="presParOf" srcId="{27EB7E8C-B2C1-C14E-8115-D3EAB0DD8931}" destId="{88E863B5-105B-8747-89DE-168C493ADC1A}" srcOrd="0" destOrd="0" presId="urn:microsoft.com/office/officeart/2005/8/layout/pyramid2"/>
    <dgm:cxn modelId="{7CFB08AE-12F1-E84F-8DE1-CE75F5A267E8}" type="presParOf" srcId="{27EB7E8C-B2C1-C14E-8115-D3EAB0DD8931}" destId="{BA5BF93C-4185-9645-B0FE-C417D578F3B9}" srcOrd="1" destOrd="0" presId="urn:microsoft.com/office/officeart/2005/8/layout/pyramid2"/>
    <dgm:cxn modelId="{54D0CF2A-118F-E549-8261-5778B4324B5D}" type="presParOf" srcId="{BA5BF93C-4185-9645-B0FE-C417D578F3B9}" destId="{9B37C824-BC76-6944-A4BD-01D5D09C3A15}" srcOrd="0" destOrd="0" presId="urn:microsoft.com/office/officeart/2005/8/layout/pyramid2"/>
    <dgm:cxn modelId="{FB33F3E6-8C0F-C54C-8F90-CB97143BFA96}" type="presParOf" srcId="{BA5BF93C-4185-9645-B0FE-C417D578F3B9}" destId="{7A9BFEE3-D331-7841-BC2B-611D230F645C}" srcOrd="1" destOrd="0" presId="urn:microsoft.com/office/officeart/2005/8/layout/pyramid2"/>
    <dgm:cxn modelId="{A0030D14-6A2D-5D42-B319-3B84A29E9E72}" type="presParOf" srcId="{BA5BF93C-4185-9645-B0FE-C417D578F3B9}" destId="{98F6D25F-E0C2-C747-B573-1068605A4ACC}" srcOrd="2" destOrd="0" presId="urn:microsoft.com/office/officeart/2005/8/layout/pyramid2"/>
    <dgm:cxn modelId="{5DEF1576-5833-4C45-AFA6-0523B9F00015}" type="presParOf" srcId="{BA5BF93C-4185-9645-B0FE-C417D578F3B9}" destId="{744DB591-72C7-414D-8AE8-C02A40D32650}" srcOrd="3" destOrd="0" presId="urn:microsoft.com/office/officeart/2005/8/layout/pyramid2"/>
    <dgm:cxn modelId="{5B765AD2-C851-4F42-BFBD-DCDB6C2968DB}" type="presParOf" srcId="{BA5BF93C-4185-9645-B0FE-C417D578F3B9}" destId="{BF93E487-61FB-E446-B6DF-0A2CD6615F06}" srcOrd="4" destOrd="0" presId="urn:microsoft.com/office/officeart/2005/8/layout/pyramid2"/>
    <dgm:cxn modelId="{12D4997E-CC2F-754D-B50A-AF7A46932285}" type="presParOf" srcId="{BA5BF93C-4185-9645-B0FE-C417D578F3B9}" destId="{899307E0-705A-8C4A-A55C-9ABF5EDAA48B}" srcOrd="5" destOrd="0" presId="urn:microsoft.com/office/officeart/2005/8/layout/pyramid2"/>
    <dgm:cxn modelId="{1464539C-D012-BD48-8F88-6455967E9AC2}" type="presParOf" srcId="{BA5BF93C-4185-9645-B0FE-C417D578F3B9}" destId="{AF261342-6B6F-504B-B1E8-4A8CCE7E018C}" srcOrd="6" destOrd="0" presId="urn:microsoft.com/office/officeart/2005/8/layout/pyramid2"/>
    <dgm:cxn modelId="{05756191-73D6-7145-8459-3C9B84DE8B05}" type="presParOf" srcId="{BA5BF93C-4185-9645-B0FE-C417D578F3B9}" destId="{D2E66D4A-5101-B44B-908F-673ADFFE01DA}"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A0ED8E-E6FC-1747-8047-0FC85F3066AA}" type="doc">
      <dgm:prSet loTypeId="urn:microsoft.com/office/officeart/2005/8/layout/gear1" loCatId="relationship" qsTypeId="urn:microsoft.com/office/officeart/2005/8/quickstyle/simple4" qsCatId="simple" csTypeId="urn:microsoft.com/office/officeart/2005/8/colors/accent1_2" csCatId="accent1" phldr="1"/>
      <dgm:spPr/>
    </dgm:pt>
    <dgm:pt modelId="{800A560D-F1DD-FF45-8396-F813519DF44A}">
      <dgm:prSet phldrT="[Text]" custT="1"/>
      <dgm:spPr>
        <a:solidFill>
          <a:srgbClr val="000090"/>
        </a:solidFill>
      </dgm:spPr>
      <dgm:t>
        <a:bodyPr/>
        <a:lstStyle/>
        <a:p>
          <a:r>
            <a:rPr lang="en-US" sz="2000" b="1" dirty="0" err="1" smtClean="0">
              <a:solidFill>
                <a:srgbClr val="FFFF00"/>
              </a:solidFill>
            </a:rPr>
            <a:t>Tıbbi-klinik</a:t>
          </a:r>
          <a:r>
            <a:rPr lang="en-US" sz="2000" b="1" dirty="0" smtClean="0">
              <a:solidFill>
                <a:srgbClr val="FFFF00"/>
              </a:solidFill>
            </a:rPr>
            <a:t> </a:t>
          </a:r>
          <a:r>
            <a:rPr lang="en-US" sz="2000" b="1" dirty="0" err="1" smtClean="0">
              <a:solidFill>
                <a:srgbClr val="FFFF00"/>
              </a:solidFill>
            </a:rPr>
            <a:t>hizmetler</a:t>
          </a:r>
          <a:endParaRPr lang="en-US" sz="2000" b="1" dirty="0">
            <a:solidFill>
              <a:srgbClr val="FFFF00"/>
            </a:solidFill>
          </a:endParaRPr>
        </a:p>
      </dgm:t>
    </dgm:pt>
    <dgm:pt modelId="{DDCBFB21-EFDA-754B-9BD5-55CED1F45E47}" type="parTrans" cxnId="{3D68716C-6A0C-0B41-BF4D-E48CE4555E94}">
      <dgm:prSet/>
      <dgm:spPr/>
      <dgm:t>
        <a:bodyPr/>
        <a:lstStyle/>
        <a:p>
          <a:endParaRPr lang="en-US"/>
        </a:p>
      </dgm:t>
    </dgm:pt>
    <dgm:pt modelId="{0E180994-DAEC-4D48-BFEE-B2E18F270F96}" type="sibTrans" cxnId="{3D68716C-6A0C-0B41-BF4D-E48CE4555E94}">
      <dgm:prSet/>
      <dgm:spPr/>
      <dgm:t>
        <a:bodyPr/>
        <a:lstStyle/>
        <a:p>
          <a:endParaRPr lang="en-US"/>
        </a:p>
      </dgm:t>
    </dgm:pt>
    <dgm:pt modelId="{6F84A055-F9C3-5A4F-B514-19DFF2FF5E02}">
      <dgm:prSet phldrT="[Text]" custT="1"/>
      <dgm:spPr>
        <a:solidFill>
          <a:srgbClr val="3C512C"/>
        </a:solidFill>
      </dgm:spPr>
      <dgm:t>
        <a:bodyPr/>
        <a:lstStyle/>
        <a:p>
          <a:r>
            <a:rPr lang="en-US" sz="1600" b="1" dirty="0" err="1" smtClean="0">
              <a:solidFill>
                <a:srgbClr val="FFFF00"/>
              </a:solidFill>
            </a:rPr>
            <a:t>Destek/tıbbi</a:t>
          </a:r>
          <a:r>
            <a:rPr lang="en-US" sz="1600" b="1" dirty="0" smtClean="0">
              <a:solidFill>
                <a:srgbClr val="FFFF00"/>
              </a:solidFill>
            </a:rPr>
            <a:t> </a:t>
          </a:r>
          <a:r>
            <a:rPr lang="en-US" sz="1600" b="1" dirty="0" err="1" smtClean="0">
              <a:solidFill>
                <a:srgbClr val="FFFF00"/>
              </a:solidFill>
            </a:rPr>
            <a:t>destek</a:t>
          </a:r>
          <a:r>
            <a:rPr lang="en-US" sz="1600" b="1" dirty="0" smtClean="0">
              <a:solidFill>
                <a:srgbClr val="FFFF00"/>
              </a:solidFill>
            </a:rPr>
            <a:t> </a:t>
          </a:r>
          <a:r>
            <a:rPr lang="en-US" sz="1600" b="1" dirty="0" err="1" smtClean="0">
              <a:solidFill>
                <a:srgbClr val="FFFF00"/>
              </a:solidFill>
            </a:rPr>
            <a:t>hizmetleri/ticari</a:t>
          </a:r>
          <a:r>
            <a:rPr lang="en-US" sz="1600" b="1" dirty="0" smtClean="0">
              <a:solidFill>
                <a:srgbClr val="FFFF00"/>
              </a:solidFill>
            </a:rPr>
            <a:t> </a:t>
          </a:r>
          <a:r>
            <a:rPr lang="en-US" sz="1600" b="1" dirty="0" err="1" smtClean="0">
              <a:solidFill>
                <a:srgbClr val="FFFF00"/>
              </a:solidFill>
            </a:rPr>
            <a:t>alanlar</a:t>
          </a:r>
          <a:r>
            <a:rPr lang="en-US" sz="1600" b="1" dirty="0" smtClean="0">
              <a:solidFill>
                <a:srgbClr val="FFFF00"/>
              </a:solidFill>
            </a:rPr>
            <a:t> </a:t>
          </a:r>
          <a:endParaRPr lang="en-US" sz="1600" b="1" dirty="0">
            <a:solidFill>
              <a:srgbClr val="FFFF00"/>
            </a:solidFill>
          </a:endParaRPr>
        </a:p>
      </dgm:t>
    </dgm:pt>
    <dgm:pt modelId="{97134FE5-71BB-C043-B0AD-9D252500723C}" type="parTrans" cxnId="{2B56B52E-7819-204C-8352-D69735C91032}">
      <dgm:prSet/>
      <dgm:spPr/>
      <dgm:t>
        <a:bodyPr/>
        <a:lstStyle/>
        <a:p>
          <a:endParaRPr lang="en-US"/>
        </a:p>
      </dgm:t>
    </dgm:pt>
    <dgm:pt modelId="{C422BCDE-6FDF-8949-9763-D04276586548}" type="sibTrans" cxnId="{2B56B52E-7819-204C-8352-D69735C91032}">
      <dgm:prSet/>
      <dgm:spPr/>
      <dgm:t>
        <a:bodyPr/>
        <a:lstStyle/>
        <a:p>
          <a:endParaRPr lang="en-US"/>
        </a:p>
      </dgm:t>
    </dgm:pt>
    <dgm:pt modelId="{6BA17F41-E092-854F-AFF5-6E8E0AB35475}" type="pres">
      <dgm:prSet presAssocID="{B4A0ED8E-E6FC-1747-8047-0FC85F3066AA}" presName="composite" presStyleCnt="0">
        <dgm:presLayoutVars>
          <dgm:chMax val="3"/>
          <dgm:animLvl val="lvl"/>
          <dgm:resizeHandles val="exact"/>
        </dgm:presLayoutVars>
      </dgm:prSet>
      <dgm:spPr/>
    </dgm:pt>
    <dgm:pt modelId="{C6B36E27-6A70-6D41-A1C8-EFB1EB615989}" type="pres">
      <dgm:prSet presAssocID="{800A560D-F1DD-FF45-8396-F813519DF44A}" presName="gear1" presStyleLbl="node1" presStyleIdx="0" presStyleCnt="2">
        <dgm:presLayoutVars>
          <dgm:chMax val="1"/>
          <dgm:bulletEnabled val="1"/>
        </dgm:presLayoutVars>
      </dgm:prSet>
      <dgm:spPr/>
      <dgm:t>
        <a:bodyPr/>
        <a:lstStyle/>
        <a:p>
          <a:endParaRPr lang="en-US"/>
        </a:p>
      </dgm:t>
    </dgm:pt>
    <dgm:pt modelId="{0DF379BB-D1B3-EA41-B1E4-E1428FF670FA}" type="pres">
      <dgm:prSet presAssocID="{800A560D-F1DD-FF45-8396-F813519DF44A}" presName="gear1srcNode" presStyleLbl="node1" presStyleIdx="0" presStyleCnt="2"/>
      <dgm:spPr/>
      <dgm:t>
        <a:bodyPr/>
        <a:lstStyle/>
        <a:p>
          <a:endParaRPr lang="en-US"/>
        </a:p>
      </dgm:t>
    </dgm:pt>
    <dgm:pt modelId="{B01E059E-1060-F742-B1A1-8A8A1B9F2908}" type="pres">
      <dgm:prSet presAssocID="{800A560D-F1DD-FF45-8396-F813519DF44A}" presName="gear1dstNode" presStyleLbl="node1" presStyleIdx="0" presStyleCnt="2"/>
      <dgm:spPr/>
      <dgm:t>
        <a:bodyPr/>
        <a:lstStyle/>
        <a:p>
          <a:endParaRPr lang="en-US"/>
        </a:p>
      </dgm:t>
    </dgm:pt>
    <dgm:pt modelId="{9066C26F-7305-C64F-BE70-00E14AEEDE67}" type="pres">
      <dgm:prSet presAssocID="{6F84A055-F9C3-5A4F-B514-19DFF2FF5E02}" presName="gear2" presStyleLbl="node1" presStyleIdx="1" presStyleCnt="2" custScaleX="117384">
        <dgm:presLayoutVars>
          <dgm:chMax val="1"/>
          <dgm:bulletEnabled val="1"/>
        </dgm:presLayoutVars>
      </dgm:prSet>
      <dgm:spPr/>
      <dgm:t>
        <a:bodyPr/>
        <a:lstStyle/>
        <a:p>
          <a:endParaRPr lang="en-US"/>
        </a:p>
      </dgm:t>
    </dgm:pt>
    <dgm:pt modelId="{F982D482-830A-7949-B14A-15C9A5B230CF}" type="pres">
      <dgm:prSet presAssocID="{6F84A055-F9C3-5A4F-B514-19DFF2FF5E02}" presName="gear2srcNode" presStyleLbl="node1" presStyleIdx="1" presStyleCnt="2"/>
      <dgm:spPr/>
      <dgm:t>
        <a:bodyPr/>
        <a:lstStyle/>
        <a:p>
          <a:endParaRPr lang="en-US"/>
        </a:p>
      </dgm:t>
    </dgm:pt>
    <dgm:pt modelId="{DBA3FC23-C2C6-3E45-9DDA-474EDBD3A07C}" type="pres">
      <dgm:prSet presAssocID="{6F84A055-F9C3-5A4F-B514-19DFF2FF5E02}" presName="gear2dstNode" presStyleLbl="node1" presStyleIdx="1" presStyleCnt="2"/>
      <dgm:spPr/>
      <dgm:t>
        <a:bodyPr/>
        <a:lstStyle/>
        <a:p>
          <a:endParaRPr lang="en-US"/>
        </a:p>
      </dgm:t>
    </dgm:pt>
    <dgm:pt modelId="{E631E8D7-79BD-D544-9F6A-B71C7A8F2285}" type="pres">
      <dgm:prSet presAssocID="{0E180994-DAEC-4D48-BFEE-B2E18F270F96}" presName="connector1" presStyleLbl="sibTrans2D1" presStyleIdx="0" presStyleCnt="2"/>
      <dgm:spPr/>
      <dgm:t>
        <a:bodyPr/>
        <a:lstStyle/>
        <a:p>
          <a:endParaRPr lang="en-US"/>
        </a:p>
      </dgm:t>
    </dgm:pt>
    <dgm:pt modelId="{C790AE31-5E28-7848-8562-F0ACF28D7EED}" type="pres">
      <dgm:prSet presAssocID="{C422BCDE-6FDF-8949-9763-D04276586548}" presName="connector2" presStyleLbl="sibTrans2D1" presStyleIdx="1" presStyleCnt="2"/>
      <dgm:spPr/>
      <dgm:t>
        <a:bodyPr/>
        <a:lstStyle/>
        <a:p>
          <a:endParaRPr lang="en-US"/>
        </a:p>
      </dgm:t>
    </dgm:pt>
  </dgm:ptLst>
  <dgm:cxnLst>
    <dgm:cxn modelId="{485F19E5-3434-6F4A-9C16-E5BD29920186}" type="presOf" srcId="{6F84A055-F9C3-5A4F-B514-19DFF2FF5E02}" destId="{F982D482-830A-7949-B14A-15C9A5B230CF}" srcOrd="1" destOrd="0" presId="urn:microsoft.com/office/officeart/2005/8/layout/gear1"/>
    <dgm:cxn modelId="{F51A74E1-9739-C343-9469-B5E5D840B634}" type="presOf" srcId="{C422BCDE-6FDF-8949-9763-D04276586548}" destId="{C790AE31-5E28-7848-8562-F0ACF28D7EED}" srcOrd="0" destOrd="0" presId="urn:microsoft.com/office/officeart/2005/8/layout/gear1"/>
    <dgm:cxn modelId="{2B56B52E-7819-204C-8352-D69735C91032}" srcId="{B4A0ED8E-E6FC-1747-8047-0FC85F3066AA}" destId="{6F84A055-F9C3-5A4F-B514-19DFF2FF5E02}" srcOrd="1" destOrd="0" parTransId="{97134FE5-71BB-C043-B0AD-9D252500723C}" sibTransId="{C422BCDE-6FDF-8949-9763-D04276586548}"/>
    <dgm:cxn modelId="{056E4E4F-D26E-6A48-9832-B92D94DF40E3}" type="presOf" srcId="{800A560D-F1DD-FF45-8396-F813519DF44A}" destId="{B01E059E-1060-F742-B1A1-8A8A1B9F2908}" srcOrd="2" destOrd="0" presId="urn:microsoft.com/office/officeart/2005/8/layout/gear1"/>
    <dgm:cxn modelId="{006B673C-30D9-744A-9C73-5D0559C06DD9}" type="presOf" srcId="{B4A0ED8E-E6FC-1747-8047-0FC85F3066AA}" destId="{6BA17F41-E092-854F-AFF5-6E8E0AB35475}" srcOrd="0" destOrd="0" presId="urn:microsoft.com/office/officeart/2005/8/layout/gear1"/>
    <dgm:cxn modelId="{45DB211C-A8CA-A84A-AB1F-34418C31ABB4}" type="presOf" srcId="{0E180994-DAEC-4D48-BFEE-B2E18F270F96}" destId="{E631E8D7-79BD-D544-9F6A-B71C7A8F2285}" srcOrd="0" destOrd="0" presId="urn:microsoft.com/office/officeart/2005/8/layout/gear1"/>
    <dgm:cxn modelId="{515ED5BD-4069-0A47-B0CC-884EC7375C50}" type="presOf" srcId="{6F84A055-F9C3-5A4F-B514-19DFF2FF5E02}" destId="{9066C26F-7305-C64F-BE70-00E14AEEDE67}" srcOrd="0" destOrd="0" presId="urn:microsoft.com/office/officeart/2005/8/layout/gear1"/>
    <dgm:cxn modelId="{94188D99-086B-194E-8189-BD455EDC4F29}" type="presOf" srcId="{800A560D-F1DD-FF45-8396-F813519DF44A}" destId="{C6B36E27-6A70-6D41-A1C8-EFB1EB615989}" srcOrd="0" destOrd="0" presId="urn:microsoft.com/office/officeart/2005/8/layout/gear1"/>
    <dgm:cxn modelId="{E02E1232-8EAB-7B44-93E9-67991BFBEDB5}" type="presOf" srcId="{800A560D-F1DD-FF45-8396-F813519DF44A}" destId="{0DF379BB-D1B3-EA41-B1E4-E1428FF670FA}" srcOrd="1" destOrd="0" presId="urn:microsoft.com/office/officeart/2005/8/layout/gear1"/>
    <dgm:cxn modelId="{06F8B19F-2838-3140-A9B4-D9605F6950CA}" type="presOf" srcId="{6F84A055-F9C3-5A4F-B514-19DFF2FF5E02}" destId="{DBA3FC23-C2C6-3E45-9DDA-474EDBD3A07C}" srcOrd="2" destOrd="0" presId="urn:microsoft.com/office/officeart/2005/8/layout/gear1"/>
    <dgm:cxn modelId="{3D68716C-6A0C-0B41-BF4D-E48CE4555E94}" srcId="{B4A0ED8E-E6FC-1747-8047-0FC85F3066AA}" destId="{800A560D-F1DD-FF45-8396-F813519DF44A}" srcOrd="0" destOrd="0" parTransId="{DDCBFB21-EFDA-754B-9BD5-55CED1F45E47}" sibTransId="{0E180994-DAEC-4D48-BFEE-B2E18F270F96}"/>
    <dgm:cxn modelId="{3F337E61-9912-8944-A0AB-ED6AEBCB3951}" type="presParOf" srcId="{6BA17F41-E092-854F-AFF5-6E8E0AB35475}" destId="{C6B36E27-6A70-6D41-A1C8-EFB1EB615989}" srcOrd="0" destOrd="0" presId="urn:microsoft.com/office/officeart/2005/8/layout/gear1"/>
    <dgm:cxn modelId="{8ADE2F27-DF7E-2D47-A02A-8F8833CDE447}" type="presParOf" srcId="{6BA17F41-E092-854F-AFF5-6E8E0AB35475}" destId="{0DF379BB-D1B3-EA41-B1E4-E1428FF670FA}" srcOrd="1" destOrd="0" presId="urn:microsoft.com/office/officeart/2005/8/layout/gear1"/>
    <dgm:cxn modelId="{0F432EDC-240A-9548-9B13-62A818DB7FD0}" type="presParOf" srcId="{6BA17F41-E092-854F-AFF5-6E8E0AB35475}" destId="{B01E059E-1060-F742-B1A1-8A8A1B9F2908}" srcOrd="2" destOrd="0" presId="urn:microsoft.com/office/officeart/2005/8/layout/gear1"/>
    <dgm:cxn modelId="{AA083CF7-6905-2348-AA95-3EAEBF36F3A4}" type="presParOf" srcId="{6BA17F41-E092-854F-AFF5-6E8E0AB35475}" destId="{9066C26F-7305-C64F-BE70-00E14AEEDE67}" srcOrd="3" destOrd="0" presId="urn:microsoft.com/office/officeart/2005/8/layout/gear1"/>
    <dgm:cxn modelId="{9A604488-EC97-9A4E-BB32-32943B2255B9}" type="presParOf" srcId="{6BA17F41-E092-854F-AFF5-6E8E0AB35475}" destId="{F982D482-830A-7949-B14A-15C9A5B230CF}" srcOrd="4" destOrd="0" presId="urn:microsoft.com/office/officeart/2005/8/layout/gear1"/>
    <dgm:cxn modelId="{A7DF7039-0F32-2A48-803E-9C168EBD56F0}" type="presParOf" srcId="{6BA17F41-E092-854F-AFF5-6E8E0AB35475}" destId="{DBA3FC23-C2C6-3E45-9DDA-474EDBD3A07C}" srcOrd="5" destOrd="0" presId="urn:microsoft.com/office/officeart/2005/8/layout/gear1"/>
    <dgm:cxn modelId="{5930F0E9-BECC-944F-BF7E-A0296A2CAA8E}" type="presParOf" srcId="{6BA17F41-E092-854F-AFF5-6E8E0AB35475}" destId="{E631E8D7-79BD-D544-9F6A-B71C7A8F2285}" srcOrd="6" destOrd="0" presId="urn:microsoft.com/office/officeart/2005/8/layout/gear1"/>
    <dgm:cxn modelId="{34A00254-9AF7-3647-B2E4-25895B4FE514}" type="presParOf" srcId="{6BA17F41-E092-854F-AFF5-6E8E0AB35475}" destId="{C790AE31-5E28-7848-8562-F0ACF28D7EED}" srcOrd="7" destOrd="0" presId="urn:microsoft.com/office/officeart/2005/8/layout/gear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4A0ED8E-E6FC-1747-8047-0FC85F3066AA}" type="doc">
      <dgm:prSet loTypeId="urn:microsoft.com/office/officeart/2005/8/layout/gear1" loCatId="relationship" qsTypeId="urn:microsoft.com/office/officeart/2005/8/quickstyle/simple4" qsCatId="simple" csTypeId="urn:microsoft.com/office/officeart/2005/8/colors/accent1_2" csCatId="accent1" phldr="1"/>
      <dgm:spPr/>
    </dgm:pt>
    <dgm:pt modelId="{800A560D-F1DD-FF45-8396-F813519DF44A}">
      <dgm:prSet phldrT="[Text]" custT="1"/>
      <dgm:spPr>
        <a:solidFill>
          <a:srgbClr val="000090"/>
        </a:solidFill>
      </dgm:spPr>
      <dgm:t>
        <a:bodyPr/>
        <a:lstStyle/>
        <a:p>
          <a:r>
            <a:rPr lang="en-US" sz="2000" b="1" dirty="0" err="1" smtClean="0">
              <a:solidFill>
                <a:srgbClr val="FFFF00"/>
              </a:solidFill>
            </a:rPr>
            <a:t>Tıbbi-klinik</a:t>
          </a:r>
          <a:r>
            <a:rPr lang="en-US" sz="2000" b="1" dirty="0" smtClean="0">
              <a:solidFill>
                <a:srgbClr val="FFFF00"/>
              </a:solidFill>
            </a:rPr>
            <a:t> </a:t>
          </a:r>
          <a:r>
            <a:rPr lang="en-US" sz="2000" b="1" dirty="0" err="1" smtClean="0">
              <a:solidFill>
                <a:srgbClr val="FFFF00"/>
              </a:solidFill>
            </a:rPr>
            <a:t>hizmetler</a:t>
          </a:r>
          <a:endParaRPr lang="en-US" sz="2000" b="1" dirty="0">
            <a:solidFill>
              <a:srgbClr val="FFFF00"/>
            </a:solidFill>
          </a:endParaRPr>
        </a:p>
      </dgm:t>
    </dgm:pt>
    <dgm:pt modelId="{DDCBFB21-EFDA-754B-9BD5-55CED1F45E47}" type="parTrans" cxnId="{3D68716C-6A0C-0B41-BF4D-E48CE4555E94}">
      <dgm:prSet/>
      <dgm:spPr/>
      <dgm:t>
        <a:bodyPr/>
        <a:lstStyle/>
        <a:p>
          <a:endParaRPr lang="en-US"/>
        </a:p>
      </dgm:t>
    </dgm:pt>
    <dgm:pt modelId="{0E180994-DAEC-4D48-BFEE-B2E18F270F96}" type="sibTrans" cxnId="{3D68716C-6A0C-0B41-BF4D-E48CE4555E94}">
      <dgm:prSet/>
      <dgm:spPr/>
      <dgm:t>
        <a:bodyPr/>
        <a:lstStyle/>
        <a:p>
          <a:endParaRPr lang="en-US"/>
        </a:p>
      </dgm:t>
    </dgm:pt>
    <dgm:pt modelId="{6F84A055-F9C3-5A4F-B514-19DFF2FF5E02}">
      <dgm:prSet phldrT="[Text]" custT="1"/>
      <dgm:spPr>
        <a:solidFill>
          <a:srgbClr val="3C512C"/>
        </a:solidFill>
      </dgm:spPr>
      <dgm:t>
        <a:bodyPr/>
        <a:lstStyle/>
        <a:p>
          <a:r>
            <a:rPr lang="en-US" sz="1600" b="1" dirty="0" err="1" smtClean="0">
              <a:solidFill>
                <a:srgbClr val="FFFF00"/>
              </a:solidFill>
            </a:rPr>
            <a:t>Destek/tıbbi</a:t>
          </a:r>
          <a:r>
            <a:rPr lang="en-US" sz="1600" b="1" dirty="0" smtClean="0">
              <a:solidFill>
                <a:srgbClr val="FFFF00"/>
              </a:solidFill>
            </a:rPr>
            <a:t> </a:t>
          </a:r>
          <a:r>
            <a:rPr lang="en-US" sz="1600" b="1" dirty="0" err="1" smtClean="0">
              <a:solidFill>
                <a:srgbClr val="FFFF00"/>
              </a:solidFill>
            </a:rPr>
            <a:t>destek</a:t>
          </a:r>
          <a:r>
            <a:rPr lang="en-US" sz="1600" b="1" dirty="0" smtClean="0">
              <a:solidFill>
                <a:srgbClr val="FFFF00"/>
              </a:solidFill>
            </a:rPr>
            <a:t> </a:t>
          </a:r>
          <a:r>
            <a:rPr lang="en-US" sz="1600" b="1" dirty="0" err="1" smtClean="0">
              <a:solidFill>
                <a:srgbClr val="FFFF00"/>
              </a:solidFill>
            </a:rPr>
            <a:t>hizmetleri/ticari</a:t>
          </a:r>
          <a:r>
            <a:rPr lang="en-US" sz="1600" b="1" dirty="0" smtClean="0">
              <a:solidFill>
                <a:srgbClr val="FFFF00"/>
              </a:solidFill>
            </a:rPr>
            <a:t> </a:t>
          </a:r>
          <a:r>
            <a:rPr lang="en-US" sz="1600" b="1" dirty="0" err="1" smtClean="0">
              <a:solidFill>
                <a:srgbClr val="FFFF00"/>
              </a:solidFill>
            </a:rPr>
            <a:t>alanlar</a:t>
          </a:r>
          <a:r>
            <a:rPr lang="en-US" sz="1600" b="1" dirty="0" smtClean="0">
              <a:solidFill>
                <a:srgbClr val="FFFF00"/>
              </a:solidFill>
            </a:rPr>
            <a:t> </a:t>
          </a:r>
          <a:endParaRPr lang="en-US" sz="1600" b="1" dirty="0">
            <a:solidFill>
              <a:srgbClr val="FFFF00"/>
            </a:solidFill>
          </a:endParaRPr>
        </a:p>
      </dgm:t>
    </dgm:pt>
    <dgm:pt modelId="{97134FE5-71BB-C043-B0AD-9D252500723C}" type="parTrans" cxnId="{2B56B52E-7819-204C-8352-D69735C91032}">
      <dgm:prSet/>
      <dgm:spPr/>
      <dgm:t>
        <a:bodyPr/>
        <a:lstStyle/>
        <a:p>
          <a:endParaRPr lang="en-US"/>
        </a:p>
      </dgm:t>
    </dgm:pt>
    <dgm:pt modelId="{C422BCDE-6FDF-8949-9763-D04276586548}" type="sibTrans" cxnId="{2B56B52E-7819-204C-8352-D69735C91032}">
      <dgm:prSet/>
      <dgm:spPr/>
      <dgm:t>
        <a:bodyPr/>
        <a:lstStyle/>
        <a:p>
          <a:endParaRPr lang="en-US"/>
        </a:p>
      </dgm:t>
    </dgm:pt>
    <dgm:pt modelId="{6BA17F41-E092-854F-AFF5-6E8E0AB35475}" type="pres">
      <dgm:prSet presAssocID="{B4A0ED8E-E6FC-1747-8047-0FC85F3066AA}" presName="composite" presStyleCnt="0">
        <dgm:presLayoutVars>
          <dgm:chMax val="3"/>
          <dgm:animLvl val="lvl"/>
          <dgm:resizeHandles val="exact"/>
        </dgm:presLayoutVars>
      </dgm:prSet>
      <dgm:spPr/>
    </dgm:pt>
    <dgm:pt modelId="{C6B36E27-6A70-6D41-A1C8-EFB1EB615989}" type="pres">
      <dgm:prSet presAssocID="{800A560D-F1DD-FF45-8396-F813519DF44A}" presName="gear1" presStyleLbl="node1" presStyleIdx="0" presStyleCnt="2">
        <dgm:presLayoutVars>
          <dgm:chMax val="1"/>
          <dgm:bulletEnabled val="1"/>
        </dgm:presLayoutVars>
      </dgm:prSet>
      <dgm:spPr/>
      <dgm:t>
        <a:bodyPr/>
        <a:lstStyle/>
        <a:p>
          <a:endParaRPr lang="en-US"/>
        </a:p>
      </dgm:t>
    </dgm:pt>
    <dgm:pt modelId="{0DF379BB-D1B3-EA41-B1E4-E1428FF670FA}" type="pres">
      <dgm:prSet presAssocID="{800A560D-F1DD-FF45-8396-F813519DF44A}" presName="gear1srcNode" presStyleLbl="node1" presStyleIdx="0" presStyleCnt="2"/>
      <dgm:spPr/>
      <dgm:t>
        <a:bodyPr/>
        <a:lstStyle/>
        <a:p>
          <a:endParaRPr lang="en-US"/>
        </a:p>
      </dgm:t>
    </dgm:pt>
    <dgm:pt modelId="{B01E059E-1060-F742-B1A1-8A8A1B9F2908}" type="pres">
      <dgm:prSet presAssocID="{800A560D-F1DD-FF45-8396-F813519DF44A}" presName="gear1dstNode" presStyleLbl="node1" presStyleIdx="0" presStyleCnt="2"/>
      <dgm:spPr/>
      <dgm:t>
        <a:bodyPr/>
        <a:lstStyle/>
        <a:p>
          <a:endParaRPr lang="en-US"/>
        </a:p>
      </dgm:t>
    </dgm:pt>
    <dgm:pt modelId="{9066C26F-7305-C64F-BE70-00E14AEEDE67}" type="pres">
      <dgm:prSet presAssocID="{6F84A055-F9C3-5A4F-B514-19DFF2FF5E02}" presName="gear2" presStyleLbl="node1" presStyleIdx="1" presStyleCnt="2" custScaleX="117384">
        <dgm:presLayoutVars>
          <dgm:chMax val="1"/>
          <dgm:bulletEnabled val="1"/>
        </dgm:presLayoutVars>
      </dgm:prSet>
      <dgm:spPr/>
      <dgm:t>
        <a:bodyPr/>
        <a:lstStyle/>
        <a:p>
          <a:endParaRPr lang="en-US"/>
        </a:p>
      </dgm:t>
    </dgm:pt>
    <dgm:pt modelId="{F982D482-830A-7949-B14A-15C9A5B230CF}" type="pres">
      <dgm:prSet presAssocID="{6F84A055-F9C3-5A4F-B514-19DFF2FF5E02}" presName="gear2srcNode" presStyleLbl="node1" presStyleIdx="1" presStyleCnt="2"/>
      <dgm:spPr/>
      <dgm:t>
        <a:bodyPr/>
        <a:lstStyle/>
        <a:p>
          <a:endParaRPr lang="en-US"/>
        </a:p>
      </dgm:t>
    </dgm:pt>
    <dgm:pt modelId="{DBA3FC23-C2C6-3E45-9DDA-474EDBD3A07C}" type="pres">
      <dgm:prSet presAssocID="{6F84A055-F9C3-5A4F-B514-19DFF2FF5E02}" presName="gear2dstNode" presStyleLbl="node1" presStyleIdx="1" presStyleCnt="2"/>
      <dgm:spPr/>
      <dgm:t>
        <a:bodyPr/>
        <a:lstStyle/>
        <a:p>
          <a:endParaRPr lang="en-US"/>
        </a:p>
      </dgm:t>
    </dgm:pt>
    <dgm:pt modelId="{E631E8D7-79BD-D544-9F6A-B71C7A8F2285}" type="pres">
      <dgm:prSet presAssocID="{0E180994-DAEC-4D48-BFEE-B2E18F270F96}" presName="connector1" presStyleLbl="sibTrans2D1" presStyleIdx="0" presStyleCnt="2"/>
      <dgm:spPr/>
      <dgm:t>
        <a:bodyPr/>
        <a:lstStyle/>
        <a:p>
          <a:endParaRPr lang="en-US"/>
        </a:p>
      </dgm:t>
    </dgm:pt>
    <dgm:pt modelId="{C790AE31-5E28-7848-8562-F0ACF28D7EED}" type="pres">
      <dgm:prSet presAssocID="{C422BCDE-6FDF-8949-9763-D04276586548}" presName="connector2" presStyleLbl="sibTrans2D1" presStyleIdx="1" presStyleCnt="2"/>
      <dgm:spPr/>
      <dgm:t>
        <a:bodyPr/>
        <a:lstStyle/>
        <a:p>
          <a:endParaRPr lang="en-US"/>
        </a:p>
      </dgm:t>
    </dgm:pt>
  </dgm:ptLst>
  <dgm:cxnLst>
    <dgm:cxn modelId="{899B053D-FFCC-0744-A466-B710C7BEEBFE}" type="presOf" srcId="{800A560D-F1DD-FF45-8396-F813519DF44A}" destId="{0DF379BB-D1B3-EA41-B1E4-E1428FF670FA}" srcOrd="1" destOrd="0" presId="urn:microsoft.com/office/officeart/2005/8/layout/gear1"/>
    <dgm:cxn modelId="{283F95CE-C7CD-3F49-AD28-670272C2C7C8}" type="presOf" srcId="{800A560D-F1DD-FF45-8396-F813519DF44A}" destId="{C6B36E27-6A70-6D41-A1C8-EFB1EB615989}" srcOrd="0" destOrd="0" presId="urn:microsoft.com/office/officeart/2005/8/layout/gear1"/>
    <dgm:cxn modelId="{A81444D2-6F30-DB48-9CBD-B24BE59A0D49}" type="presOf" srcId="{6F84A055-F9C3-5A4F-B514-19DFF2FF5E02}" destId="{DBA3FC23-C2C6-3E45-9DDA-474EDBD3A07C}" srcOrd="2" destOrd="0" presId="urn:microsoft.com/office/officeart/2005/8/layout/gear1"/>
    <dgm:cxn modelId="{710A4880-9A8D-584F-A96A-939CF9619B7E}" type="presOf" srcId="{800A560D-F1DD-FF45-8396-F813519DF44A}" destId="{B01E059E-1060-F742-B1A1-8A8A1B9F2908}" srcOrd="2" destOrd="0" presId="urn:microsoft.com/office/officeart/2005/8/layout/gear1"/>
    <dgm:cxn modelId="{2E764006-AEC3-E74C-BEF8-088761D03D5E}" type="presOf" srcId="{6F84A055-F9C3-5A4F-B514-19DFF2FF5E02}" destId="{9066C26F-7305-C64F-BE70-00E14AEEDE67}" srcOrd="0" destOrd="0" presId="urn:microsoft.com/office/officeart/2005/8/layout/gear1"/>
    <dgm:cxn modelId="{3D68716C-6A0C-0B41-BF4D-E48CE4555E94}" srcId="{B4A0ED8E-E6FC-1747-8047-0FC85F3066AA}" destId="{800A560D-F1DD-FF45-8396-F813519DF44A}" srcOrd="0" destOrd="0" parTransId="{DDCBFB21-EFDA-754B-9BD5-55CED1F45E47}" sibTransId="{0E180994-DAEC-4D48-BFEE-B2E18F270F96}"/>
    <dgm:cxn modelId="{69786AA8-2C8F-264D-AB30-39142A38A528}" type="presOf" srcId="{C422BCDE-6FDF-8949-9763-D04276586548}" destId="{C790AE31-5E28-7848-8562-F0ACF28D7EED}" srcOrd="0" destOrd="0" presId="urn:microsoft.com/office/officeart/2005/8/layout/gear1"/>
    <dgm:cxn modelId="{2B56B52E-7819-204C-8352-D69735C91032}" srcId="{B4A0ED8E-E6FC-1747-8047-0FC85F3066AA}" destId="{6F84A055-F9C3-5A4F-B514-19DFF2FF5E02}" srcOrd="1" destOrd="0" parTransId="{97134FE5-71BB-C043-B0AD-9D252500723C}" sibTransId="{C422BCDE-6FDF-8949-9763-D04276586548}"/>
    <dgm:cxn modelId="{DA10D675-222D-7246-A496-7F850ACDA671}" type="presOf" srcId="{B4A0ED8E-E6FC-1747-8047-0FC85F3066AA}" destId="{6BA17F41-E092-854F-AFF5-6E8E0AB35475}" srcOrd="0" destOrd="0" presId="urn:microsoft.com/office/officeart/2005/8/layout/gear1"/>
    <dgm:cxn modelId="{3D375AE0-3E29-2845-BE6E-1C3BC7DEB218}" type="presOf" srcId="{0E180994-DAEC-4D48-BFEE-B2E18F270F96}" destId="{E631E8D7-79BD-D544-9F6A-B71C7A8F2285}" srcOrd="0" destOrd="0" presId="urn:microsoft.com/office/officeart/2005/8/layout/gear1"/>
    <dgm:cxn modelId="{F0962FA0-2DFE-984B-B279-F948F07F6B3F}" type="presOf" srcId="{6F84A055-F9C3-5A4F-B514-19DFF2FF5E02}" destId="{F982D482-830A-7949-B14A-15C9A5B230CF}" srcOrd="1" destOrd="0" presId="urn:microsoft.com/office/officeart/2005/8/layout/gear1"/>
    <dgm:cxn modelId="{FA1DAAF3-CFCB-5149-8E83-2DF7C9E40A56}" type="presParOf" srcId="{6BA17F41-E092-854F-AFF5-6E8E0AB35475}" destId="{C6B36E27-6A70-6D41-A1C8-EFB1EB615989}" srcOrd="0" destOrd="0" presId="urn:microsoft.com/office/officeart/2005/8/layout/gear1"/>
    <dgm:cxn modelId="{D4C830B6-6C4D-BB48-A874-8DBE36624AE6}" type="presParOf" srcId="{6BA17F41-E092-854F-AFF5-6E8E0AB35475}" destId="{0DF379BB-D1B3-EA41-B1E4-E1428FF670FA}" srcOrd="1" destOrd="0" presId="urn:microsoft.com/office/officeart/2005/8/layout/gear1"/>
    <dgm:cxn modelId="{30B080C5-06DA-7341-B19B-6A695CD9A233}" type="presParOf" srcId="{6BA17F41-E092-854F-AFF5-6E8E0AB35475}" destId="{B01E059E-1060-F742-B1A1-8A8A1B9F2908}" srcOrd="2" destOrd="0" presId="urn:microsoft.com/office/officeart/2005/8/layout/gear1"/>
    <dgm:cxn modelId="{35562C7A-AF78-D343-9E5E-81F5884554F8}" type="presParOf" srcId="{6BA17F41-E092-854F-AFF5-6E8E0AB35475}" destId="{9066C26F-7305-C64F-BE70-00E14AEEDE67}" srcOrd="3" destOrd="0" presId="urn:microsoft.com/office/officeart/2005/8/layout/gear1"/>
    <dgm:cxn modelId="{050E4060-D6A3-E24B-A654-3E7B3CFC04F2}" type="presParOf" srcId="{6BA17F41-E092-854F-AFF5-6E8E0AB35475}" destId="{F982D482-830A-7949-B14A-15C9A5B230CF}" srcOrd="4" destOrd="0" presId="urn:microsoft.com/office/officeart/2005/8/layout/gear1"/>
    <dgm:cxn modelId="{52AB10D8-4E9A-3943-AE6B-BF4B87D459FD}" type="presParOf" srcId="{6BA17F41-E092-854F-AFF5-6E8E0AB35475}" destId="{DBA3FC23-C2C6-3E45-9DDA-474EDBD3A07C}" srcOrd="5" destOrd="0" presId="urn:microsoft.com/office/officeart/2005/8/layout/gear1"/>
    <dgm:cxn modelId="{A9DB277E-0AC9-9A47-B6B7-A448BDEBFC1B}" type="presParOf" srcId="{6BA17F41-E092-854F-AFF5-6E8E0AB35475}" destId="{E631E8D7-79BD-D544-9F6A-B71C7A8F2285}" srcOrd="6" destOrd="0" presId="urn:microsoft.com/office/officeart/2005/8/layout/gear1"/>
    <dgm:cxn modelId="{A36C8BA5-F6B2-FC42-9E23-A97CD6419E71}" type="presParOf" srcId="{6BA17F41-E092-854F-AFF5-6E8E0AB35475}" destId="{C790AE31-5E28-7848-8562-F0ACF28D7EED}" srcOrd="7" destOrd="0" presId="urn:microsoft.com/office/officeart/2005/8/layout/gear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4A0ED8E-E6FC-1747-8047-0FC85F3066AA}" type="doc">
      <dgm:prSet loTypeId="urn:microsoft.com/office/officeart/2005/8/layout/gear1" loCatId="relationship" qsTypeId="urn:microsoft.com/office/officeart/2005/8/quickstyle/simple4" qsCatId="simple" csTypeId="urn:microsoft.com/office/officeart/2005/8/colors/accent1_2" csCatId="accent1" phldr="1"/>
      <dgm:spPr/>
    </dgm:pt>
    <dgm:pt modelId="{800A560D-F1DD-FF45-8396-F813519DF44A}">
      <dgm:prSet phldrT="[Text]" custT="1"/>
      <dgm:spPr>
        <a:solidFill>
          <a:srgbClr val="000090"/>
        </a:solidFill>
      </dgm:spPr>
      <dgm:t>
        <a:bodyPr/>
        <a:lstStyle/>
        <a:p>
          <a:r>
            <a:rPr lang="en-US" sz="2000" b="1" dirty="0" err="1" smtClean="0">
              <a:solidFill>
                <a:srgbClr val="FFFF00"/>
              </a:solidFill>
            </a:rPr>
            <a:t>Tıbbi-klinik</a:t>
          </a:r>
          <a:r>
            <a:rPr lang="en-US" sz="2000" b="1" dirty="0" smtClean="0">
              <a:solidFill>
                <a:srgbClr val="FFFF00"/>
              </a:solidFill>
            </a:rPr>
            <a:t> </a:t>
          </a:r>
          <a:r>
            <a:rPr lang="en-US" sz="2000" b="1" dirty="0" err="1" smtClean="0">
              <a:solidFill>
                <a:srgbClr val="FFFF00"/>
              </a:solidFill>
            </a:rPr>
            <a:t>hizmetler</a:t>
          </a:r>
          <a:endParaRPr lang="en-US" sz="2000" b="1" dirty="0">
            <a:solidFill>
              <a:srgbClr val="FFFF00"/>
            </a:solidFill>
          </a:endParaRPr>
        </a:p>
      </dgm:t>
    </dgm:pt>
    <dgm:pt modelId="{DDCBFB21-EFDA-754B-9BD5-55CED1F45E47}" type="parTrans" cxnId="{3D68716C-6A0C-0B41-BF4D-E48CE4555E94}">
      <dgm:prSet/>
      <dgm:spPr/>
      <dgm:t>
        <a:bodyPr/>
        <a:lstStyle/>
        <a:p>
          <a:endParaRPr lang="en-US"/>
        </a:p>
      </dgm:t>
    </dgm:pt>
    <dgm:pt modelId="{0E180994-DAEC-4D48-BFEE-B2E18F270F96}" type="sibTrans" cxnId="{3D68716C-6A0C-0B41-BF4D-E48CE4555E94}">
      <dgm:prSet/>
      <dgm:spPr/>
      <dgm:t>
        <a:bodyPr/>
        <a:lstStyle/>
        <a:p>
          <a:endParaRPr lang="en-US"/>
        </a:p>
      </dgm:t>
    </dgm:pt>
    <dgm:pt modelId="{6F84A055-F9C3-5A4F-B514-19DFF2FF5E02}">
      <dgm:prSet phldrT="[Text]" custT="1"/>
      <dgm:spPr>
        <a:solidFill>
          <a:srgbClr val="3C512C"/>
        </a:solidFill>
      </dgm:spPr>
      <dgm:t>
        <a:bodyPr/>
        <a:lstStyle/>
        <a:p>
          <a:r>
            <a:rPr lang="en-US" sz="1600" b="1" dirty="0" err="1" smtClean="0">
              <a:solidFill>
                <a:srgbClr val="FFFF00"/>
              </a:solidFill>
            </a:rPr>
            <a:t>Destek/tıbbi</a:t>
          </a:r>
          <a:r>
            <a:rPr lang="en-US" sz="1600" b="1" dirty="0" smtClean="0">
              <a:solidFill>
                <a:srgbClr val="FFFF00"/>
              </a:solidFill>
            </a:rPr>
            <a:t> </a:t>
          </a:r>
          <a:r>
            <a:rPr lang="en-US" sz="1600" b="1" dirty="0" err="1" smtClean="0">
              <a:solidFill>
                <a:srgbClr val="FFFF00"/>
              </a:solidFill>
            </a:rPr>
            <a:t>destek</a:t>
          </a:r>
          <a:r>
            <a:rPr lang="en-US" sz="1600" b="1" dirty="0" smtClean="0">
              <a:solidFill>
                <a:srgbClr val="FFFF00"/>
              </a:solidFill>
            </a:rPr>
            <a:t> </a:t>
          </a:r>
          <a:r>
            <a:rPr lang="en-US" sz="1600" b="1" dirty="0" err="1" smtClean="0">
              <a:solidFill>
                <a:srgbClr val="FFFF00"/>
              </a:solidFill>
            </a:rPr>
            <a:t>hizmetleri/ticari</a:t>
          </a:r>
          <a:r>
            <a:rPr lang="en-US" sz="1600" b="1" dirty="0" smtClean="0">
              <a:solidFill>
                <a:srgbClr val="FFFF00"/>
              </a:solidFill>
            </a:rPr>
            <a:t> </a:t>
          </a:r>
          <a:r>
            <a:rPr lang="en-US" sz="1600" b="1" dirty="0" err="1" smtClean="0">
              <a:solidFill>
                <a:srgbClr val="FFFF00"/>
              </a:solidFill>
            </a:rPr>
            <a:t>alanlar</a:t>
          </a:r>
          <a:r>
            <a:rPr lang="en-US" sz="1600" b="1" dirty="0" smtClean="0">
              <a:solidFill>
                <a:srgbClr val="FFFF00"/>
              </a:solidFill>
            </a:rPr>
            <a:t> </a:t>
          </a:r>
          <a:endParaRPr lang="en-US" sz="1600" b="1" dirty="0">
            <a:solidFill>
              <a:srgbClr val="FFFF00"/>
            </a:solidFill>
          </a:endParaRPr>
        </a:p>
      </dgm:t>
    </dgm:pt>
    <dgm:pt modelId="{97134FE5-71BB-C043-B0AD-9D252500723C}" type="parTrans" cxnId="{2B56B52E-7819-204C-8352-D69735C91032}">
      <dgm:prSet/>
      <dgm:spPr/>
      <dgm:t>
        <a:bodyPr/>
        <a:lstStyle/>
        <a:p>
          <a:endParaRPr lang="en-US"/>
        </a:p>
      </dgm:t>
    </dgm:pt>
    <dgm:pt modelId="{C422BCDE-6FDF-8949-9763-D04276586548}" type="sibTrans" cxnId="{2B56B52E-7819-204C-8352-D69735C91032}">
      <dgm:prSet/>
      <dgm:spPr/>
      <dgm:t>
        <a:bodyPr/>
        <a:lstStyle/>
        <a:p>
          <a:endParaRPr lang="en-US"/>
        </a:p>
      </dgm:t>
    </dgm:pt>
    <dgm:pt modelId="{6BA17F41-E092-854F-AFF5-6E8E0AB35475}" type="pres">
      <dgm:prSet presAssocID="{B4A0ED8E-E6FC-1747-8047-0FC85F3066AA}" presName="composite" presStyleCnt="0">
        <dgm:presLayoutVars>
          <dgm:chMax val="3"/>
          <dgm:animLvl val="lvl"/>
          <dgm:resizeHandles val="exact"/>
        </dgm:presLayoutVars>
      </dgm:prSet>
      <dgm:spPr/>
    </dgm:pt>
    <dgm:pt modelId="{C6B36E27-6A70-6D41-A1C8-EFB1EB615989}" type="pres">
      <dgm:prSet presAssocID="{800A560D-F1DD-FF45-8396-F813519DF44A}" presName="gear1" presStyleLbl="node1" presStyleIdx="0" presStyleCnt="2">
        <dgm:presLayoutVars>
          <dgm:chMax val="1"/>
          <dgm:bulletEnabled val="1"/>
        </dgm:presLayoutVars>
      </dgm:prSet>
      <dgm:spPr/>
      <dgm:t>
        <a:bodyPr/>
        <a:lstStyle/>
        <a:p>
          <a:endParaRPr lang="en-US"/>
        </a:p>
      </dgm:t>
    </dgm:pt>
    <dgm:pt modelId="{0DF379BB-D1B3-EA41-B1E4-E1428FF670FA}" type="pres">
      <dgm:prSet presAssocID="{800A560D-F1DD-FF45-8396-F813519DF44A}" presName="gear1srcNode" presStyleLbl="node1" presStyleIdx="0" presStyleCnt="2"/>
      <dgm:spPr/>
      <dgm:t>
        <a:bodyPr/>
        <a:lstStyle/>
        <a:p>
          <a:endParaRPr lang="en-US"/>
        </a:p>
      </dgm:t>
    </dgm:pt>
    <dgm:pt modelId="{B01E059E-1060-F742-B1A1-8A8A1B9F2908}" type="pres">
      <dgm:prSet presAssocID="{800A560D-F1DD-FF45-8396-F813519DF44A}" presName="gear1dstNode" presStyleLbl="node1" presStyleIdx="0" presStyleCnt="2"/>
      <dgm:spPr/>
      <dgm:t>
        <a:bodyPr/>
        <a:lstStyle/>
        <a:p>
          <a:endParaRPr lang="en-US"/>
        </a:p>
      </dgm:t>
    </dgm:pt>
    <dgm:pt modelId="{9066C26F-7305-C64F-BE70-00E14AEEDE67}" type="pres">
      <dgm:prSet presAssocID="{6F84A055-F9C3-5A4F-B514-19DFF2FF5E02}" presName="gear2" presStyleLbl="node1" presStyleIdx="1" presStyleCnt="2" custScaleX="117384">
        <dgm:presLayoutVars>
          <dgm:chMax val="1"/>
          <dgm:bulletEnabled val="1"/>
        </dgm:presLayoutVars>
      </dgm:prSet>
      <dgm:spPr/>
      <dgm:t>
        <a:bodyPr/>
        <a:lstStyle/>
        <a:p>
          <a:endParaRPr lang="en-US"/>
        </a:p>
      </dgm:t>
    </dgm:pt>
    <dgm:pt modelId="{F982D482-830A-7949-B14A-15C9A5B230CF}" type="pres">
      <dgm:prSet presAssocID="{6F84A055-F9C3-5A4F-B514-19DFF2FF5E02}" presName="gear2srcNode" presStyleLbl="node1" presStyleIdx="1" presStyleCnt="2"/>
      <dgm:spPr/>
      <dgm:t>
        <a:bodyPr/>
        <a:lstStyle/>
        <a:p>
          <a:endParaRPr lang="en-US"/>
        </a:p>
      </dgm:t>
    </dgm:pt>
    <dgm:pt modelId="{DBA3FC23-C2C6-3E45-9DDA-474EDBD3A07C}" type="pres">
      <dgm:prSet presAssocID="{6F84A055-F9C3-5A4F-B514-19DFF2FF5E02}" presName="gear2dstNode" presStyleLbl="node1" presStyleIdx="1" presStyleCnt="2"/>
      <dgm:spPr/>
      <dgm:t>
        <a:bodyPr/>
        <a:lstStyle/>
        <a:p>
          <a:endParaRPr lang="en-US"/>
        </a:p>
      </dgm:t>
    </dgm:pt>
    <dgm:pt modelId="{E631E8D7-79BD-D544-9F6A-B71C7A8F2285}" type="pres">
      <dgm:prSet presAssocID="{0E180994-DAEC-4D48-BFEE-B2E18F270F96}" presName="connector1" presStyleLbl="sibTrans2D1" presStyleIdx="0" presStyleCnt="2"/>
      <dgm:spPr/>
      <dgm:t>
        <a:bodyPr/>
        <a:lstStyle/>
        <a:p>
          <a:endParaRPr lang="en-US"/>
        </a:p>
      </dgm:t>
    </dgm:pt>
    <dgm:pt modelId="{C790AE31-5E28-7848-8562-F0ACF28D7EED}" type="pres">
      <dgm:prSet presAssocID="{C422BCDE-6FDF-8949-9763-D04276586548}" presName="connector2" presStyleLbl="sibTrans2D1" presStyleIdx="1" presStyleCnt="2"/>
      <dgm:spPr/>
      <dgm:t>
        <a:bodyPr/>
        <a:lstStyle/>
        <a:p>
          <a:endParaRPr lang="en-US"/>
        </a:p>
      </dgm:t>
    </dgm:pt>
  </dgm:ptLst>
  <dgm:cxnLst>
    <dgm:cxn modelId="{B4BEDF35-D2D1-154F-A926-0CDBCAC1D9AB}" type="presOf" srcId="{800A560D-F1DD-FF45-8396-F813519DF44A}" destId="{0DF379BB-D1B3-EA41-B1E4-E1428FF670FA}" srcOrd="1" destOrd="0" presId="urn:microsoft.com/office/officeart/2005/8/layout/gear1"/>
    <dgm:cxn modelId="{23FD45E5-B8AC-6D4B-A8C5-5181C12DDE92}" type="presOf" srcId="{6F84A055-F9C3-5A4F-B514-19DFF2FF5E02}" destId="{DBA3FC23-C2C6-3E45-9DDA-474EDBD3A07C}" srcOrd="2" destOrd="0" presId="urn:microsoft.com/office/officeart/2005/8/layout/gear1"/>
    <dgm:cxn modelId="{FC2E29C8-9D69-D041-BDD9-16AE9AA2F055}" type="presOf" srcId="{B4A0ED8E-E6FC-1747-8047-0FC85F3066AA}" destId="{6BA17F41-E092-854F-AFF5-6E8E0AB35475}" srcOrd="0" destOrd="0" presId="urn:microsoft.com/office/officeart/2005/8/layout/gear1"/>
    <dgm:cxn modelId="{50EC8465-1F1C-EF4C-A9F9-3B6B4F8A26EA}" type="presOf" srcId="{0E180994-DAEC-4D48-BFEE-B2E18F270F96}" destId="{E631E8D7-79BD-D544-9F6A-B71C7A8F2285}" srcOrd="0" destOrd="0" presId="urn:microsoft.com/office/officeart/2005/8/layout/gear1"/>
    <dgm:cxn modelId="{DF293013-BCD9-2C44-A046-0354BCA57A6E}" type="presOf" srcId="{C422BCDE-6FDF-8949-9763-D04276586548}" destId="{C790AE31-5E28-7848-8562-F0ACF28D7EED}" srcOrd="0" destOrd="0" presId="urn:microsoft.com/office/officeart/2005/8/layout/gear1"/>
    <dgm:cxn modelId="{4F443362-5A00-2E44-8873-93B477157E82}" type="presOf" srcId="{6F84A055-F9C3-5A4F-B514-19DFF2FF5E02}" destId="{F982D482-830A-7949-B14A-15C9A5B230CF}" srcOrd="1" destOrd="0" presId="urn:microsoft.com/office/officeart/2005/8/layout/gear1"/>
    <dgm:cxn modelId="{2C9CA048-9190-CE4E-82E5-65F8170AEF33}" type="presOf" srcId="{6F84A055-F9C3-5A4F-B514-19DFF2FF5E02}" destId="{9066C26F-7305-C64F-BE70-00E14AEEDE67}" srcOrd="0" destOrd="0" presId="urn:microsoft.com/office/officeart/2005/8/layout/gear1"/>
    <dgm:cxn modelId="{3D68716C-6A0C-0B41-BF4D-E48CE4555E94}" srcId="{B4A0ED8E-E6FC-1747-8047-0FC85F3066AA}" destId="{800A560D-F1DD-FF45-8396-F813519DF44A}" srcOrd="0" destOrd="0" parTransId="{DDCBFB21-EFDA-754B-9BD5-55CED1F45E47}" sibTransId="{0E180994-DAEC-4D48-BFEE-B2E18F270F96}"/>
    <dgm:cxn modelId="{2B56B52E-7819-204C-8352-D69735C91032}" srcId="{B4A0ED8E-E6FC-1747-8047-0FC85F3066AA}" destId="{6F84A055-F9C3-5A4F-B514-19DFF2FF5E02}" srcOrd="1" destOrd="0" parTransId="{97134FE5-71BB-C043-B0AD-9D252500723C}" sibTransId="{C422BCDE-6FDF-8949-9763-D04276586548}"/>
    <dgm:cxn modelId="{C6A24115-68F9-744D-BD8D-087A24E23FBD}" type="presOf" srcId="{800A560D-F1DD-FF45-8396-F813519DF44A}" destId="{B01E059E-1060-F742-B1A1-8A8A1B9F2908}" srcOrd="2" destOrd="0" presId="urn:microsoft.com/office/officeart/2005/8/layout/gear1"/>
    <dgm:cxn modelId="{A60B3937-F04A-8A40-9FE5-7DA85BB015FE}" type="presOf" srcId="{800A560D-F1DD-FF45-8396-F813519DF44A}" destId="{C6B36E27-6A70-6D41-A1C8-EFB1EB615989}" srcOrd="0" destOrd="0" presId="urn:microsoft.com/office/officeart/2005/8/layout/gear1"/>
    <dgm:cxn modelId="{736A98AF-9088-734F-ACB5-DEC8BB0F1F80}" type="presParOf" srcId="{6BA17F41-E092-854F-AFF5-6E8E0AB35475}" destId="{C6B36E27-6A70-6D41-A1C8-EFB1EB615989}" srcOrd="0" destOrd="0" presId="urn:microsoft.com/office/officeart/2005/8/layout/gear1"/>
    <dgm:cxn modelId="{58EABD85-9E17-BF4C-9ED0-34B1473C8D0A}" type="presParOf" srcId="{6BA17F41-E092-854F-AFF5-6E8E0AB35475}" destId="{0DF379BB-D1B3-EA41-B1E4-E1428FF670FA}" srcOrd="1" destOrd="0" presId="urn:microsoft.com/office/officeart/2005/8/layout/gear1"/>
    <dgm:cxn modelId="{D5859BF0-4426-0F43-ACB9-3EE1FBE1341A}" type="presParOf" srcId="{6BA17F41-E092-854F-AFF5-6E8E0AB35475}" destId="{B01E059E-1060-F742-B1A1-8A8A1B9F2908}" srcOrd="2" destOrd="0" presId="urn:microsoft.com/office/officeart/2005/8/layout/gear1"/>
    <dgm:cxn modelId="{5B62F913-FD0D-FE46-91BD-EF617CBF9E6B}" type="presParOf" srcId="{6BA17F41-E092-854F-AFF5-6E8E0AB35475}" destId="{9066C26F-7305-C64F-BE70-00E14AEEDE67}" srcOrd="3" destOrd="0" presId="urn:microsoft.com/office/officeart/2005/8/layout/gear1"/>
    <dgm:cxn modelId="{5415A2D0-2170-524F-82CE-3088A08ADAA3}" type="presParOf" srcId="{6BA17F41-E092-854F-AFF5-6E8E0AB35475}" destId="{F982D482-830A-7949-B14A-15C9A5B230CF}" srcOrd="4" destOrd="0" presId="urn:microsoft.com/office/officeart/2005/8/layout/gear1"/>
    <dgm:cxn modelId="{B9BA2462-5AC5-9349-90BB-21606D7CBD29}" type="presParOf" srcId="{6BA17F41-E092-854F-AFF5-6E8E0AB35475}" destId="{DBA3FC23-C2C6-3E45-9DDA-474EDBD3A07C}" srcOrd="5" destOrd="0" presId="urn:microsoft.com/office/officeart/2005/8/layout/gear1"/>
    <dgm:cxn modelId="{0390BDBB-4258-AA4E-A828-43A6CAE47BF6}" type="presParOf" srcId="{6BA17F41-E092-854F-AFF5-6E8E0AB35475}" destId="{E631E8D7-79BD-D544-9F6A-B71C7A8F2285}" srcOrd="6" destOrd="0" presId="urn:microsoft.com/office/officeart/2005/8/layout/gear1"/>
    <dgm:cxn modelId="{612E6BB1-F4D5-C94F-B378-880CB5319068}" type="presParOf" srcId="{6BA17F41-E092-854F-AFF5-6E8E0AB35475}" destId="{C790AE31-5E28-7848-8562-F0ACF28D7EED}" srcOrd="7" destOrd="0" presId="urn:microsoft.com/office/officeart/2005/8/layout/gear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D6BC6F5-7C92-E04D-A285-8B61AEEF1741}" type="doc">
      <dgm:prSet loTypeId="urn:microsoft.com/office/officeart/2005/8/layout/pyramid2" loCatId="pyramid" qsTypeId="urn:microsoft.com/office/officeart/2005/8/quickstyle/simple4" qsCatId="simple" csTypeId="urn:microsoft.com/office/officeart/2005/8/colors/accent2_2" csCatId="accent2" phldr="1"/>
      <dgm:spPr/>
    </dgm:pt>
    <dgm:pt modelId="{F907654D-98F0-9F48-A2FC-633962A2CFE7}">
      <dgm:prSet phldrT="[Text]" custT="1"/>
      <dgm:spPr/>
      <dgm:t>
        <a:bodyPr/>
        <a:lstStyle/>
        <a:p>
          <a:r>
            <a:rPr lang="en-US" sz="2800" b="1" dirty="0" err="1" smtClean="0"/>
            <a:t>Performans</a:t>
          </a:r>
          <a:endParaRPr lang="en-US" sz="2800" b="1" dirty="0"/>
        </a:p>
      </dgm:t>
    </dgm:pt>
    <dgm:pt modelId="{DF2604D9-BE16-EB49-ACE8-C67FD53146E5}" type="parTrans" cxnId="{0951CFC0-5652-A842-AE83-5200D9B38546}">
      <dgm:prSet/>
      <dgm:spPr/>
      <dgm:t>
        <a:bodyPr/>
        <a:lstStyle/>
        <a:p>
          <a:endParaRPr lang="en-US"/>
        </a:p>
      </dgm:t>
    </dgm:pt>
    <dgm:pt modelId="{9DE1A73A-8544-DF44-87DD-518058D76EE1}" type="sibTrans" cxnId="{0951CFC0-5652-A842-AE83-5200D9B38546}">
      <dgm:prSet/>
      <dgm:spPr/>
      <dgm:t>
        <a:bodyPr/>
        <a:lstStyle/>
        <a:p>
          <a:endParaRPr lang="en-US"/>
        </a:p>
      </dgm:t>
    </dgm:pt>
    <dgm:pt modelId="{8B2F0350-475A-2146-B9F2-9939C6E825B9}">
      <dgm:prSet phldrT="[Text]" custT="1"/>
      <dgm:spPr/>
      <dgm:t>
        <a:bodyPr/>
        <a:lstStyle/>
        <a:p>
          <a:r>
            <a:rPr lang="en-US" sz="2800" b="1" dirty="0" smtClean="0"/>
            <a:t>GSS, SUT </a:t>
          </a:r>
          <a:r>
            <a:rPr lang="en-US" sz="2800" b="1" dirty="0" err="1" smtClean="0"/>
            <a:t>ödemelerini</a:t>
          </a:r>
          <a:r>
            <a:rPr lang="tr-TR" sz="2800" b="1" dirty="0" smtClean="0"/>
            <a:t>n</a:t>
          </a:r>
          <a:r>
            <a:rPr lang="en-US" sz="2800" b="1" dirty="0" smtClean="0"/>
            <a:t> </a:t>
          </a:r>
          <a:r>
            <a:rPr lang="en-US" sz="2800" b="1" dirty="0" err="1" smtClean="0"/>
            <a:t>ucuzlat</a:t>
          </a:r>
          <a:r>
            <a:rPr lang="tr-TR" sz="2800" b="1" dirty="0" err="1" smtClean="0"/>
            <a:t>ıl</a:t>
          </a:r>
          <a:r>
            <a:rPr lang="en-US" sz="2800" b="1" dirty="0" err="1" smtClean="0"/>
            <a:t>ması</a:t>
          </a:r>
          <a:endParaRPr lang="en-US" sz="2800" b="1" dirty="0"/>
        </a:p>
      </dgm:t>
    </dgm:pt>
    <dgm:pt modelId="{712A5015-C000-F444-8F85-DCCEE55F8D41}" type="parTrans" cxnId="{D5CC12D3-CDA9-8049-B76D-6F4D3DFB5FC5}">
      <dgm:prSet/>
      <dgm:spPr/>
      <dgm:t>
        <a:bodyPr/>
        <a:lstStyle/>
        <a:p>
          <a:endParaRPr lang="en-US"/>
        </a:p>
      </dgm:t>
    </dgm:pt>
    <dgm:pt modelId="{429041A8-0536-0C45-876A-D7D14E9278F9}" type="sibTrans" cxnId="{D5CC12D3-CDA9-8049-B76D-6F4D3DFB5FC5}">
      <dgm:prSet/>
      <dgm:spPr/>
      <dgm:t>
        <a:bodyPr/>
        <a:lstStyle/>
        <a:p>
          <a:endParaRPr lang="en-US"/>
        </a:p>
      </dgm:t>
    </dgm:pt>
    <dgm:pt modelId="{91229720-9AF6-9A44-BDCC-CAC6C24FF3DA}">
      <dgm:prSet phldrT="[Text]" custT="1"/>
      <dgm:spPr/>
      <dgm:t>
        <a:bodyPr/>
        <a:lstStyle/>
        <a:p>
          <a:r>
            <a:rPr lang="en-US" sz="2800" b="1" dirty="0" err="1" smtClean="0"/>
            <a:t>Özel</a:t>
          </a:r>
          <a:r>
            <a:rPr lang="en-US" sz="2800" b="1" dirty="0" smtClean="0"/>
            <a:t> </a:t>
          </a:r>
          <a:r>
            <a:rPr lang="en-US" sz="2800" b="1" dirty="0" err="1" smtClean="0"/>
            <a:t>hastanelerle</a:t>
          </a:r>
          <a:r>
            <a:rPr lang="en-US" sz="2800" b="1" dirty="0" smtClean="0"/>
            <a:t> </a:t>
          </a:r>
          <a:r>
            <a:rPr lang="en-US" sz="2800" b="1" dirty="0" err="1" smtClean="0"/>
            <a:t>rekabet</a:t>
          </a:r>
          <a:endParaRPr lang="en-US" sz="2800" b="1" dirty="0"/>
        </a:p>
      </dgm:t>
    </dgm:pt>
    <dgm:pt modelId="{CBCF2C89-AC09-FC48-89E1-8A326B86FC0F}" type="parTrans" cxnId="{70CE62A3-411B-7B46-A49F-3A092CEDAB4E}">
      <dgm:prSet/>
      <dgm:spPr/>
      <dgm:t>
        <a:bodyPr/>
        <a:lstStyle/>
        <a:p>
          <a:endParaRPr lang="en-US"/>
        </a:p>
      </dgm:t>
    </dgm:pt>
    <dgm:pt modelId="{12AE2BEE-F820-054C-90C5-84A88C5A711C}" type="sibTrans" cxnId="{70CE62A3-411B-7B46-A49F-3A092CEDAB4E}">
      <dgm:prSet/>
      <dgm:spPr/>
      <dgm:t>
        <a:bodyPr/>
        <a:lstStyle/>
        <a:p>
          <a:endParaRPr lang="en-US"/>
        </a:p>
      </dgm:t>
    </dgm:pt>
    <dgm:pt modelId="{B49C79E9-C406-8643-84EA-60E73E8B7FA1}">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n-US" sz="2800" b="1" dirty="0" err="1" smtClean="0"/>
            <a:t>Yalın</a:t>
          </a:r>
          <a:r>
            <a:rPr lang="en-US" sz="2800" b="1" dirty="0" smtClean="0"/>
            <a:t> </a:t>
          </a:r>
          <a:r>
            <a:rPr lang="en-US" sz="2800" b="1" dirty="0" err="1" smtClean="0"/>
            <a:t>üretim</a:t>
          </a:r>
          <a:endParaRPr lang="en-US" sz="2800" b="1" dirty="0"/>
        </a:p>
      </dgm:t>
    </dgm:pt>
    <dgm:pt modelId="{20694E94-4031-AA4B-A514-30F701ADAE7E}" type="parTrans" cxnId="{AC914DE9-9945-3A42-BB3E-E0ADA664B022}">
      <dgm:prSet/>
      <dgm:spPr/>
      <dgm:t>
        <a:bodyPr/>
        <a:lstStyle/>
        <a:p>
          <a:endParaRPr lang="en-US"/>
        </a:p>
      </dgm:t>
    </dgm:pt>
    <dgm:pt modelId="{EB30285A-2103-C843-A202-08A570F28FD8}" type="sibTrans" cxnId="{AC914DE9-9945-3A42-BB3E-E0ADA664B022}">
      <dgm:prSet/>
      <dgm:spPr/>
      <dgm:t>
        <a:bodyPr/>
        <a:lstStyle/>
        <a:p>
          <a:endParaRPr lang="en-US"/>
        </a:p>
      </dgm:t>
    </dgm:pt>
    <dgm:pt modelId="{144F7CBD-9597-1F49-9AE1-EDEDB7B1CC17}" type="pres">
      <dgm:prSet presAssocID="{AD6BC6F5-7C92-E04D-A285-8B61AEEF1741}" presName="compositeShape" presStyleCnt="0">
        <dgm:presLayoutVars>
          <dgm:dir/>
          <dgm:resizeHandles/>
        </dgm:presLayoutVars>
      </dgm:prSet>
      <dgm:spPr/>
    </dgm:pt>
    <dgm:pt modelId="{B9D04CAE-F68B-5B4A-8D6B-9CAEF5CEC6B3}" type="pres">
      <dgm:prSet presAssocID="{AD6BC6F5-7C92-E04D-A285-8B61AEEF1741}" presName="pyramid" presStyleLbl="node1" presStyleIdx="0" presStyleCnt="1"/>
      <dgm:spPr/>
    </dgm:pt>
    <dgm:pt modelId="{05E4061D-59E0-1642-A8F6-9F31157C25DE}" type="pres">
      <dgm:prSet presAssocID="{AD6BC6F5-7C92-E04D-A285-8B61AEEF1741}" presName="theList" presStyleCnt="0"/>
      <dgm:spPr/>
    </dgm:pt>
    <dgm:pt modelId="{9CCAEC27-A3F9-374B-B291-0FAAFE65C616}" type="pres">
      <dgm:prSet presAssocID="{F907654D-98F0-9F48-A2FC-633962A2CFE7}" presName="aNode" presStyleLbl="fgAcc1" presStyleIdx="0" presStyleCnt="4">
        <dgm:presLayoutVars>
          <dgm:bulletEnabled val="1"/>
        </dgm:presLayoutVars>
      </dgm:prSet>
      <dgm:spPr/>
      <dgm:t>
        <a:bodyPr/>
        <a:lstStyle/>
        <a:p>
          <a:endParaRPr lang="en-US"/>
        </a:p>
      </dgm:t>
    </dgm:pt>
    <dgm:pt modelId="{FDA511EB-8A80-794E-A44D-8348876A596B}" type="pres">
      <dgm:prSet presAssocID="{F907654D-98F0-9F48-A2FC-633962A2CFE7}" presName="aSpace" presStyleCnt="0"/>
      <dgm:spPr/>
    </dgm:pt>
    <dgm:pt modelId="{7DDD85D3-BF00-F04B-B5F6-309E3CFE7B32}" type="pres">
      <dgm:prSet presAssocID="{8B2F0350-475A-2146-B9F2-9939C6E825B9}" presName="aNode" presStyleLbl="fgAcc1" presStyleIdx="1" presStyleCnt="4">
        <dgm:presLayoutVars>
          <dgm:bulletEnabled val="1"/>
        </dgm:presLayoutVars>
      </dgm:prSet>
      <dgm:spPr/>
      <dgm:t>
        <a:bodyPr/>
        <a:lstStyle/>
        <a:p>
          <a:endParaRPr lang="en-US"/>
        </a:p>
      </dgm:t>
    </dgm:pt>
    <dgm:pt modelId="{90EDF12F-8B27-1D4D-BB7C-EE42EC1FAF90}" type="pres">
      <dgm:prSet presAssocID="{8B2F0350-475A-2146-B9F2-9939C6E825B9}" presName="aSpace" presStyleCnt="0"/>
      <dgm:spPr/>
    </dgm:pt>
    <dgm:pt modelId="{1C047FFF-4C4B-774D-AEBF-E846004C5862}" type="pres">
      <dgm:prSet presAssocID="{91229720-9AF6-9A44-BDCC-CAC6C24FF3DA}" presName="aNode" presStyleLbl="fgAcc1" presStyleIdx="2" presStyleCnt="4">
        <dgm:presLayoutVars>
          <dgm:bulletEnabled val="1"/>
        </dgm:presLayoutVars>
      </dgm:prSet>
      <dgm:spPr/>
      <dgm:t>
        <a:bodyPr/>
        <a:lstStyle/>
        <a:p>
          <a:endParaRPr lang="en-US"/>
        </a:p>
      </dgm:t>
    </dgm:pt>
    <dgm:pt modelId="{7CC8F7EC-32FC-A240-AB0D-4E19CF82C902}" type="pres">
      <dgm:prSet presAssocID="{91229720-9AF6-9A44-BDCC-CAC6C24FF3DA}" presName="aSpace" presStyleCnt="0"/>
      <dgm:spPr/>
    </dgm:pt>
    <dgm:pt modelId="{6E9AA381-3BD6-1940-A501-135A7998C459}" type="pres">
      <dgm:prSet presAssocID="{B49C79E9-C406-8643-84EA-60E73E8B7FA1}" presName="aNode" presStyleLbl="fgAcc1" presStyleIdx="3" presStyleCnt="4">
        <dgm:presLayoutVars>
          <dgm:bulletEnabled val="1"/>
        </dgm:presLayoutVars>
      </dgm:prSet>
      <dgm:spPr/>
      <dgm:t>
        <a:bodyPr/>
        <a:lstStyle/>
        <a:p>
          <a:endParaRPr lang="en-US"/>
        </a:p>
      </dgm:t>
    </dgm:pt>
    <dgm:pt modelId="{F9860AE0-18DB-744F-A7F2-0702F316FEE6}" type="pres">
      <dgm:prSet presAssocID="{B49C79E9-C406-8643-84EA-60E73E8B7FA1}" presName="aSpace" presStyleCnt="0"/>
      <dgm:spPr/>
    </dgm:pt>
  </dgm:ptLst>
  <dgm:cxnLst>
    <dgm:cxn modelId="{7A1BAB5D-82ED-264D-9935-902019031F7A}" type="presOf" srcId="{B49C79E9-C406-8643-84EA-60E73E8B7FA1}" destId="{6E9AA381-3BD6-1940-A501-135A7998C459}" srcOrd="0" destOrd="0" presId="urn:microsoft.com/office/officeart/2005/8/layout/pyramid2"/>
    <dgm:cxn modelId="{3806353D-5159-1140-963B-B1136E121962}" type="presOf" srcId="{91229720-9AF6-9A44-BDCC-CAC6C24FF3DA}" destId="{1C047FFF-4C4B-774D-AEBF-E846004C5862}" srcOrd="0" destOrd="0" presId="urn:microsoft.com/office/officeart/2005/8/layout/pyramid2"/>
    <dgm:cxn modelId="{AC914DE9-9945-3A42-BB3E-E0ADA664B022}" srcId="{AD6BC6F5-7C92-E04D-A285-8B61AEEF1741}" destId="{B49C79E9-C406-8643-84EA-60E73E8B7FA1}" srcOrd="3" destOrd="0" parTransId="{20694E94-4031-AA4B-A514-30F701ADAE7E}" sibTransId="{EB30285A-2103-C843-A202-08A570F28FD8}"/>
    <dgm:cxn modelId="{D5CC12D3-CDA9-8049-B76D-6F4D3DFB5FC5}" srcId="{AD6BC6F5-7C92-E04D-A285-8B61AEEF1741}" destId="{8B2F0350-475A-2146-B9F2-9939C6E825B9}" srcOrd="1" destOrd="0" parTransId="{712A5015-C000-F444-8F85-DCCEE55F8D41}" sibTransId="{429041A8-0536-0C45-876A-D7D14E9278F9}"/>
    <dgm:cxn modelId="{335BAEF1-D31A-A84A-A742-1F93BAA360FF}" type="presOf" srcId="{8B2F0350-475A-2146-B9F2-9939C6E825B9}" destId="{7DDD85D3-BF00-F04B-B5F6-309E3CFE7B32}" srcOrd="0" destOrd="0" presId="urn:microsoft.com/office/officeart/2005/8/layout/pyramid2"/>
    <dgm:cxn modelId="{70CE62A3-411B-7B46-A49F-3A092CEDAB4E}" srcId="{AD6BC6F5-7C92-E04D-A285-8B61AEEF1741}" destId="{91229720-9AF6-9A44-BDCC-CAC6C24FF3DA}" srcOrd="2" destOrd="0" parTransId="{CBCF2C89-AC09-FC48-89E1-8A326B86FC0F}" sibTransId="{12AE2BEE-F820-054C-90C5-84A88C5A711C}"/>
    <dgm:cxn modelId="{D135D871-73E4-824D-93DE-73BAC2D4AB71}" type="presOf" srcId="{F907654D-98F0-9F48-A2FC-633962A2CFE7}" destId="{9CCAEC27-A3F9-374B-B291-0FAAFE65C616}" srcOrd="0" destOrd="0" presId="urn:microsoft.com/office/officeart/2005/8/layout/pyramid2"/>
    <dgm:cxn modelId="{0951CFC0-5652-A842-AE83-5200D9B38546}" srcId="{AD6BC6F5-7C92-E04D-A285-8B61AEEF1741}" destId="{F907654D-98F0-9F48-A2FC-633962A2CFE7}" srcOrd="0" destOrd="0" parTransId="{DF2604D9-BE16-EB49-ACE8-C67FD53146E5}" sibTransId="{9DE1A73A-8544-DF44-87DD-518058D76EE1}"/>
    <dgm:cxn modelId="{51D2CCAC-DF45-8B4B-ADB9-183553EF48B5}" type="presOf" srcId="{AD6BC6F5-7C92-E04D-A285-8B61AEEF1741}" destId="{144F7CBD-9597-1F49-9AE1-EDEDB7B1CC17}" srcOrd="0" destOrd="0" presId="urn:microsoft.com/office/officeart/2005/8/layout/pyramid2"/>
    <dgm:cxn modelId="{CA5B390E-6EF1-EA42-8169-D7C2DB170488}" type="presParOf" srcId="{144F7CBD-9597-1F49-9AE1-EDEDB7B1CC17}" destId="{B9D04CAE-F68B-5B4A-8D6B-9CAEF5CEC6B3}" srcOrd="0" destOrd="0" presId="urn:microsoft.com/office/officeart/2005/8/layout/pyramid2"/>
    <dgm:cxn modelId="{63C05788-4BC8-894F-840D-67AA93917906}" type="presParOf" srcId="{144F7CBD-9597-1F49-9AE1-EDEDB7B1CC17}" destId="{05E4061D-59E0-1642-A8F6-9F31157C25DE}" srcOrd="1" destOrd="0" presId="urn:microsoft.com/office/officeart/2005/8/layout/pyramid2"/>
    <dgm:cxn modelId="{904FAB60-05A0-3040-AC60-5DBE6C7B6D3E}" type="presParOf" srcId="{05E4061D-59E0-1642-A8F6-9F31157C25DE}" destId="{9CCAEC27-A3F9-374B-B291-0FAAFE65C616}" srcOrd="0" destOrd="0" presId="urn:microsoft.com/office/officeart/2005/8/layout/pyramid2"/>
    <dgm:cxn modelId="{128C7788-CC3B-CA45-A015-4AA682DADD28}" type="presParOf" srcId="{05E4061D-59E0-1642-A8F6-9F31157C25DE}" destId="{FDA511EB-8A80-794E-A44D-8348876A596B}" srcOrd="1" destOrd="0" presId="urn:microsoft.com/office/officeart/2005/8/layout/pyramid2"/>
    <dgm:cxn modelId="{EA29DC8C-B28D-E94E-9156-F44196E31A33}" type="presParOf" srcId="{05E4061D-59E0-1642-A8F6-9F31157C25DE}" destId="{7DDD85D3-BF00-F04B-B5F6-309E3CFE7B32}" srcOrd="2" destOrd="0" presId="urn:microsoft.com/office/officeart/2005/8/layout/pyramid2"/>
    <dgm:cxn modelId="{B34F9179-835D-F849-9261-9F3CA6F40276}" type="presParOf" srcId="{05E4061D-59E0-1642-A8F6-9F31157C25DE}" destId="{90EDF12F-8B27-1D4D-BB7C-EE42EC1FAF90}" srcOrd="3" destOrd="0" presId="urn:microsoft.com/office/officeart/2005/8/layout/pyramid2"/>
    <dgm:cxn modelId="{DB4D2B8F-F8D6-EF49-850A-AD34ABE9F4FC}" type="presParOf" srcId="{05E4061D-59E0-1642-A8F6-9F31157C25DE}" destId="{1C047FFF-4C4B-774D-AEBF-E846004C5862}" srcOrd="4" destOrd="0" presId="urn:microsoft.com/office/officeart/2005/8/layout/pyramid2"/>
    <dgm:cxn modelId="{9A1F868F-F977-5547-9BD2-03F4347CE548}" type="presParOf" srcId="{05E4061D-59E0-1642-A8F6-9F31157C25DE}" destId="{7CC8F7EC-32FC-A240-AB0D-4E19CF82C902}" srcOrd="5" destOrd="0" presId="urn:microsoft.com/office/officeart/2005/8/layout/pyramid2"/>
    <dgm:cxn modelId="{945A6D7F-66D7-254C-9D42-1DF89FD65605}" type="presParOf" srcId="{05E4061D-59E0-1642-A8F6-9F31157C25DE}" destId="{6E9AA381-3BD6-1940-A501-135A7998C459}" srcOrd="6" destOrd="0" presId="urn:microsoft.com/office/officeart/2005/8/layout/pyramid2"/>
    <dgm:cxn modelId="{04DE56B2-2567-A94A-A496-BD7E20121DF3}" type="presParOf" srcId="{05E4061D-59E0-1642-A8F6-9F31157C25DE}" destId="{F9860AE0-18DB-744F-A7F2-0702F316FEE6}"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E863B5-105B-8747-89DE-168C493ADC1A}">
      <dsp:nvSpPr>
        <dsp:cNvPr id="0" name=""/>
        <dsp:cNvSpPr/>
      </dsp:nvSpPr>
      <dsp:spPr>
        <a:xfrm>
          <a:off x="1111131" y="0"/>
          <a:ext cx="5820119" cy="5820119"/>
        </a:xfrm>
        <a:prstGeom prst="triangl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9B37C824-BC76-6944-A4BD-01D5D09C3A15}">
      <dsp:nvSpPr>
        <dsp:cNvPr id="0" name=""/>
        <dsp:cNvSpPr/>
      </dsp:nvSpPr>
      <dsp:spPr>
        <a:xfrm>
          <a:off x="4021191" y="582580"/>
          <a:ext cx="3783077" cy="1034435"/>
        </a:xfrm>
        <a:prstGeom prst="round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Yatırım</a:t>
          </a:r>
          <a:r>
            <a:rPr lang="en-US" sz="2400" b="1" kern="1200" dirty="0" smtClean="0"/>
            <a:t> (</a:t>
          </a:r>
          <a:r>
            <a:rPr lang="en-US" sz="2400" b="1" kern="1200" dirty="0" err="1" smtClean="0"/>
            <a:t>bir</a:t>
          </a:r>
          <a:r>
            <a:rPr lang="en-US" sz="2400" b="1" kern="1200" dirty="0" smtClean="0"/>
            <a:t> </a:t>
          </a:r>
          <a:r>
            <a:rPr lang="en-US" sz="2400" b="1" kern="1200" dirty="0" err="1" smtClean="0"/>
            <a:t>koy</a:t>
          </a:r>
          <a:r>
            <a:rPr lang="en-US" sz="2400" b="1" kern="1200" dirty="0" smtClean="0"/>
            <a:t> </a:t>
          </a:r>
          <a:r>
            <a:rPr lang="en-US" sz="2400" b="1" kern="1200" dirty="0" err="1" smtClean="0"/>
            <a:t>üç</a:t>
          </a:r>
          <a:r>
            <a:rPr lang="en-US" sz="2400" b="1" kern="1200" dirty="0" smtClean="0"/>
            <a:t> </a:t>
          </a:r>
          <a:r>
            <a:rPr lang="en-US" sz="2400" b="1" kern="1200" dirty="0" err="1" smtClean="0"/>
            <a:t>kazan</a:t>
          </a:r>
          <a:r>
            <a:rPr lang="en-US" sz="2400" b="1" kern="1200" dirty="0" smtClean="0"/>
            <a:t>, </a:t>
          </a:r>
          <a:r>
            <a:rPr lang="en-US" sz="2400" b="1" kern="1200" dirty="0" err="1" smtClean="0"/>
            <a:t>hatta</a:t>
          </a:r>
          <a:r>
            <a:rPr lang="en-US" sz="2400" b="1" kern="1200" dirty="0" smtClean="0"/>
            <a:t> 7-10 </a:t>
          </a:r>
          <a:r>
            <a:rPr lang="en-US" sz="2400" b="1" kern="1200" dirty="0" err="1" smtClean="0"/>
            <a:t>kazan</a:t>
          </a:r>
          <a:r>
            <a:rPr lang="en-US" sz="2400" b="1" kern="1200" dirty="0" smtClean="0"/>
            <a:t>) </a:t>
          </a:r>
          <a:endParaRPr lang="en-US" sz="2400" b="1" kern="1200" dirty="0"/>
        </a:p>
      </dsp:txBody>
      <dsp:txXfrm>
        <a:off x="4071688" y="633077"/>
        <a:ext cx="3682083" cy="933441"/>
      </dsp:txXfrm>
    </dsp:sp>
    <dsp:sp modelId="{98F6D25F-E0C2-C747-B573-1068605A4ACC}">
      <dsp:nvSpPr>
        <dsp:cNvPr id="0" name=""/>
        <dsp:cNvSpPr/>
      </dsp:nvSpPr>
      <dsp:spPr>
        <a:xfrm>
          <a:off x="4021191" y="1746319"/>
          <a:ext cx="3783077" cy="1034435"/>
        </a:xfrm>
        <a:prstGeom prst="round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En </a:t>
          </a:r>
          <a:r>
            <a:rPr lang="en-US" sz="2400" b="1" kern="1200" dirty="0" err="1" smtClean="0"/>
            <a:t>az</a:t>
          </a:r>
          <a:r>
            <a:rPr lang="en-US" sz="2400" b="1" kern="1200" dirty="0" smtClean="0"/>
            <a:t> 25 </a:t>
          </a:r>
          <a:r>
            <a:rPr lang="en-US" sz="2400" b="1" kern="1200" dirty="0" err="1" smtClean="0"/>
            <a:t>yıllık</a:t>
          </a:r>
          <a:r>
            <a:rPr lang="en-US" sz="2400" b="1" kern="1200" dirty="0" smtClean="0"/>
            <a:t> </a:t>
          </a:r>
          <a:r>
            <a:rPr lang="en-US" sz="2400" b="1" kern="1200" dirty="0" err="1" smtClean="0"/>
            <a:t>destek</a:t>
          </a:r>
          <a:r>
            <a:rPr lang="en-US" sz="2400" b="1" kern="1200" dirty="0" smtClean="0"/>
            <a:t> </a:t>
          </a:r>
          <a:r>
            <a:rPr lang="en-US" sz="2400" b="1" kern="1200" dirty="0" err="1" smtClean="0"/>
            <a:t>ve</a:t>
          </a:r>
          <a:r>
            <a:rPr lang="en-US" sz="2400" b="1" kern="1200" dirty="0" smtClean="0"/>
            <a:t> </a:t>
          </a:r>
          <a:r>
            <a:rPr lang="en-US" sz="2400" b="1" kern="1200" dirty="0" err="1" smtClean="0"/>
            <a:t>tıbbi</a:t>
          </a:r>
          <a:r>
            <a:rPr lang="en-US" sz="2400" b="1" kern="1200" dirty="0" smtClean="0"/>
            <a:t> </a:t>
          </a:r>
          <a:r>
            <a:rPr lang="en-US" sz="2400" b="1" kern="1200" dirty="0" err="1" smtClean="0"/>
            <a:t>destek</a:t>
          </a:r>
          <a:r>
            <a:rPr lang="en-US" sz="2400" b="1" kern="1200" dirty="0" smtClean="0"/>
            <a:t> </a:t>
          </a:r>
          <a:r>
            <a:rPr lang="en-US" sz="2400" b="1" kern="1200" dirty="0" err="1" smtClean="0"/>
            <a:t>hizmetleri</a:t>
          </a:r>
          <a:endParaRPr lang="en-US" sz="2400" b="1" kern="1200" dirty="0"/>
        </a:p>
      </dsp:txBody>
      <dsp:txXfrm>
        <a:off x="4071688" y="1796816"/>
        <a:ext cx="3682083" cy="933441"/>
      </dsp:txXfrm>
    </dsp:sp>
    <dsp:sp modelId="{BF93E487-61FB-E446-B6DF-0A2CD6615F06}">
      <dsp:nvSpPr>
        <dsp:cNvPr id="0" name=""/>
        <dsp:cNvSpPr/>
      </dsp:nvSpPr>
      <dsp:spPr>
        <a:xfrm>
          <a:off x="4021191" y="2910059"/>
          <a:ext cx="3783077" cy="1034435"/>
        </a:xfrm>
        <a:prstGeom prst="round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Ticari</a:t>
          </a:r>
          <a:r>
            <a:rPr lang="en-US" sz="2400" b="1" kern="1200" dirty="0" smtClean="0"/>
            <a:t> </a:t>
          </a:r>
          <a:r>
            <a:rPr lang="en-US" sz="2400" b="1" kern="1200" dirty="0" err="1" smtClean="0"/>
            <a:t>alanlar</a:t>
          </a:r>
          <a:endParaRPr lang="en-US" sz="2400" b="1" kern="1200" dirty="0"/>
        </a:p>
      </dsp:txBody>
      <dsp:txXfrm>
        <a:off x="4071688" y="2960556"/>
        <a:ext cx="3682083" cy="933441"/>
      </dsp:txXfrm>
    </dsp:sp>
    <dsp:sp modelId="{AF261342-6B6F-504B-B1E8-4A8CCE7E018C}">
      <dsp:nvSpPr>
        <dsp:cNvPr id="0" name=""/>
        <dsp:cNvSpPr/>
      </dsp:nvSpPr>
      <dsp:spPr>
        <a:xfrm>
          <a:off x="4021191" y="4073799"/>
          <a:ext cx="3783077" cy="1034435"/>
        </a:xfrm>
        <a:prstGeom prst="round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Kentsel</a:t>
          </a:r>
          <a:r>
            <a:rPr lang="en-US" sz="2400" b="1" kern="1200" dirty="0" smtClean="0"/>
            <a:t> rant</a:t>
          </a:r>
          <a:endParaRPr lang="en-US" sz="2400" b="1" kern="1200" dirty="0"/>
        </a:p>
      </dsp:txBody>
      <dsp:txXfrm>
        <a:off x="4071688" y="4124296"/>
        <a:ext cx="3682083" cy="9334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B36E27-6A70-6D41-A1C8-EFB1EB615989}">
      <dsp:nvSpPr>
        <dsp:cNvPr id="0" name=""/>
        <dsp:cNvSpPr/>
      </dsp:nvSpPr>
      <dsp:spPr>
        <a:xfrm>
          <a:off x="1870237" y="1991122"/>
          <a:ext cx="2285845" cy="2285845"/>
        </a:xfrm>
        <a:prstGeom prst="gear9">
          <a:avLst/>
        </a:prstGeom>
        <a:solidFill>
          <a:srgbClr val="00009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err="1" smtClean="0">
              <a:solidFill>
                <a:srgbClr val="FFFF00"/>
              </a:solidFill>
            </a:rPr>
            <a:t>Tıbbi-klinik</a:t>
          </a:r>
          <a:r>
            <a:rPr lang="en-US" sz="2000" b="1" kern="1200" dirty="0" smtClean="0">
              <a:solidFill>
                <a:srgbClr val="FFFF00"/>
              </a:solidFill>
            </a:rPr>
            <a:t> </a:t>
          </a:r>
          <a:r>
            <a:rPr lang="en-US" sz="2000" b="1" kern="1200" dirty="0" err="1" smtClean="0">
              <a:solidFill>
                <a:srgbClr val="FFFF00"/>
              </a:solidFill>
            </a:rPr>
            <a:t>hizmetler</a:t>
          </a:r>
          <a:endParaRPr lang="en-US" sz="2000" b="1" kern="1200" dirty="0">
            <a:solidFill>
              <a:srgbClr val="FFFF00"/>
            </a:solidFill>
          </a:endParaRPr>
        </a:p>
      </dsp:txBody>
      <dsp:txXfrm>
        <a:off x="2329794" y="2526570"/>
        <a:ext cx="1366731" cy="1174972"/>
      </dsp:txXfrm>
    </dsp:sp>
    <dsp:sp modelId="{9066C26F-7305-C64F-BE70-00E14AEEDE67}">
      <dsp:nvSpPr>
        <dsp:cNvPr id="0" name=""/>
        <dsp:cNvSpPr/>
      </dsp:nvSpPr>
      <dsp:spPr>
        <a:xfrm>
          <a:off x="395792" y="1450831"/>
          <a:ext cx="1951430" cy="1662433"/>
        </a:xfrm>
        <a:prstGeom prst="gear6">
          <a:avLst/>
        </a:prstGeom>
        <a:solidFill>
          <a:srgbClr val="3C512C"/>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smtClean="0">
              <a:solidFill>
                <a:srgbClr val="FFFF00"/>
              </a:solidFill>
            </a:rPr>
            <a:t>Destek/tıbbi</a:t>
          </a:r>
          <a:r>
            <a:rPr lang="en-US" sz="1600" b="1" kern="1200" dirty="0" smtClean="0">
              <a:solidFill>
                <a:srgbClr val="FFFF00"/>
              </a:solidFill>
            </a:rPr>
            <a:t> </a:t>
          </a:r>
          <a:r>
            <a:rPr lang="en-US" sz="1600" b="1" kern="1200" dirty="0" err="1" smtClean="0">
              <a:solidFill>
                <a:srgbClr val="FFFF00"/>
              </a:solidFill>
            </a:rPr>
            <a:t>destek</a:t>
          </a:r>
          <a:r>
            <a:rPr lang="en-US" sz="1600" b="1" kern="1200" dirty="0" smtClean="0">
              <a:solidFill>
                <a:srgbClr val="FFFF00"/>
              </a:solidFill>
            </a:rPr>
            <a:t> </a:t>
          </a:r>
          <a:r>
            <a:rPr lang="en-US" sz="1600" b="1" kern="1200" dirty="0" err="1" smtClean="0">
              <a:solidFill>
                <a:srgbClr val="FFFF00"/>
              </a:solidFill>
            </a:rPr>
            <a:t>hizmetleri/ticari</a:t>
          </a:r>
          <a:r>
            <a:rPr lang="en-US" sz="1600" b="1" kern="1200" dirty="0" smtClean="0">
              <a:solidFill>
                <a:srgbClr val="FFFF00"/>
              </a:solidFill>
            </a:rPr>
            <a:t> </a:t>
          </a:r>
          <a:r>
            <a:rPr lang="en-US" sz="1600" b="1" kern="1200" dirty="0" err="1" smtClean="0">
              <a:solidFill>
                <a:srgbClr val="FFFF00"/>
              </a:solidFill>
            </a:rPr>
            <a:t>alanlar</a:t>
          </a:r>
          <a:r>
            <a:rPr lang="en-US" sz="1600" b="1" kern="1200" dirty="0" smtClean="0">
              <a:solidFill>
                <a:srgbClr val="FFFF00"/>
              </a:solidFill>
            </a:rPr>
            <a:t> </a:t>
          </a:r>
          <a:endParaRPr lang="en-US" sz="1600" b="1" kern="1200" dirty="0">
            <a:solidFill>
              <a:srgbClr val="FFFF00"/>
            </a:solidFill>
          </a:endParaRPr>
        </a:p>
      </dsp:txBody>
      <dsp:txXfrm>
        <a:off x="856324" y="1871883"/>
        <a:ext cx="1030366" cy="820329"/>
      </dsp:txXfrm>
    </dsp:sp>
    <dsp:sp modelId="{E631E8D7-79BD-D544-9F6A-B71C7A8F2285}">
      <dsp:nvSpPr>
        <dsp:cNvPr id="0" name=""/>
        <dsp:cNvSpPr/>
      </dsp:nvSpPr>
      <dsp:spPr>
        <a:xfrm>
          <a:off x="1974594" y="1602452"/>
          <a:ext cx="2811590" cy="2811590"/>
        </a:xfrm>
        <a:prstGeom prst="circularArrow">
          <a:avLst>
            <a:gd name="adj1" fmla="val 4878"/>
            <a:gd name="adj2" fmla="val 312630"/>
            <a:gd name="adj3" fmla="val 3140383"/>
            <a:gd name="adj4" fmla="val 15224416"/>
            <a:gd name="adj5" fmla="val 5691"/>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C790AE31-5E28-7848-8562-F0ACF28D7EED}">
      <dsp:nvSpPr>
        <dsp:cNvPr id="0" name=""/>
        <dsp:cNvSpPr/>
      </dsp:nvSpPr>
      <dsp:spPr>
        <a:xfrm>
          <a:off x="245877" y="1083162"/>
          <a:ext cx="2125836" cy="2125836"/>
        </a:xfrm>
        <a:prstGeom prst="leftCircularArrow">
          <a:avLst>
            <a:gd name="adj1" fmla="val 6452"/>
            <a:gd name="adj2" fmla="val 429999"/>
            <a:gd name="adj3" fmla="val 10489124"/>
            <a:gd name="adj4" fmla="val 14837806"/>
            <a:gd name="adj5" fmla="val 7527"/>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B36E27-6A70-6D41-A1C8-EFB1EB615989}">
      <dsp:nvSpPr>
        <dsp:cNvPr id="0" name=""/>
        <dsp:cNvSpPr/>
      </dsp:nvSpPr>
      <dsp:spPr>
        <a:xfrm>
          <a:off x="2370218" y="2343525"/>
          <a:ext cx="2896933" cy="2896933"/>
        </a:xfrm>
        <a:prstGeom prst="gear9">
          <a:avLst/>
        </a:prstGeom>
        <a:solidFill>
          <a:srgbClr val="00009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err="1" smtClean="0">
              <a:solidFill>
                <a:srgbClr val="FFFF00"/>
              </a:solidFill>
            </a:rPr>
            <a:t>Tıbbi-klinik</a:t>
          </a:r>
          <a:r>
            <a:rPr lang="en-US" sz="2000" b="1" kern="1200" dirty="0" smtClean="0">
              <a:solidFill>
                <a:srgbClr val="FFFF00"/>
              </a:solidFill>
            </a:rPr>
            <a:t> </a:t>
          </a:r>
          <a:r>
            <a:rPr lang="en-US" sz="2000" b="1" kern="1200" dirty="0" err="1" smtClean="0">
              <a:solidFill>
                <a:srgbClr val="FFFF00"/>
              </a:solidFill>
            </a:rPr>
            <a:t>hizmetler</a:t>
          </a:r>
          <a:endParaRPr lang="en-US" sz="2000" b="1" kern="1200" dirty="0">
            <a:solidFill>
              <a:srgbClr val="FFFF00"/>
            </a:solidFill>
          </a:endParaRPr>
        </a:p>
      </dsp:txBody>
      <dsp:txXfrm>
        <a:off x="2952630" y="3022118"/>
        <a:ext cx="1732109" cy="1489083"/>
      </dsp:txXfrm>
    </dsp:sp>
    <dsp:sp modelId="{9066C26F-7305-C64F-BE70-00E14AEEDE67}">
      <dsp:nvSpPr>
        <dsp:cNvPr id="0" name=""/>
        <dsp:cNvSpPr/>
      </dsp:nvSpPr>
      <dsp:spPr>
        <a:xfrm>
          <a:off x="501601" y="1658795"/>
          <a:ext cx="2473117" cy="2106860"/>
        </a:xfrm>
        <a:prstGeom prst="gear6">
          <a:avLst/>
        </a:prstGeom>
        <a:solidFill>
          <a:srgbClr val="3C512C"/>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smtClean="0">
              <a:solidFill>
                <a:srgbClr val="FFFF00"/>
              </a:solidFill>
            </a:rPr>
            <a:t>Destek/tıbbi</a:t>
          </a:r>
          <a:r>
            <a:rPr lang="en-US" sz="1600" b="1" kern="1200" dirty="0" smtClean="0">
              <a:solidFill>
                <a:srgbClr val="FFFF00"/>
              </a:solidFill>
            </a:rPr>
            <a:t> </a:t>
          </a:r>
          <a:r>
            <a:rPr lang="en-US" sz="1600" b="1" kern="1200" dirty="0" err="1" smtClean="0">
              <a:solidFill>
                <a:srgbClr val="FFFF00"/>
              </a:solidFill>
            </a:rPr>
            <a:t>destek</a:t>
          </a:r>
          <a:r>
            <a:rPr lang="en-US" sz="1600" b="1" kern="1200" dirty="0" smtClean="0">
              <a:solidFill>
                <a:srgbClr val="FFFF00"/>
              </a:solidFill>
            </a:rPr>
            <a:t> </a:t>
          </a:r>
          <a:r>
            <a:rPr lang="en-US" sz="1600" b="1" kern="1200" dirty="0" err="1" smtClean="0">
              <a:solidFill>
                <a:srgbClr val="FFFF00"/>
              </a:solidFill>
            </a:rPr>
            <a:t>hizmetleri/ticari</a:t>
          </a:r>
          <a:r>
            <a:rPr lang="en-US" sz="1600" b="1" kern="1200" dirty="0" smtClean="0">
              <a:solidFill>
                <a:srgbClr val="FFFF00"/>
              </a:solidFill>
            </a:rPr>
            <a:t> </a:t>
          </a:r>
          <a:r>
            <a:rPr lang="en-US" sz="1600" b="1" kern="1200" dirty="0" err="1" smtClean="0">
              <a:solidFill>
                <a:srgbClr val="FFFF00"/>
              </a:solidFill>
            </a:rPr>
            <a:t>alanlar</a:t>
          </a:r>
          <a:r>
            <a:rPr lang="en-US" sz="1600" b="1" kern="1200" dirty="0" smtClean="0">
              <a:solidFill>
                <a:srgbClr val="FFFF00"/>
              </a:solidFill>
            </a:rPr>
            <a:t> </a:t>
          </a:r>
          <a:endParaRPr lang="en-US" sz="1600" b="1" kern="1200" dirty="0">
            <a:solidFill>
              <a:srgbClr val="FFFF00"/>
            </a:solidFill>
          </a:endParaRPr>
        </a:p>
      </dsp:txBody>
      <dsp:txXfrm>
        <a:off x="1085249" y="2192409"/>
        <a:ext cx="1305821" cy="1039632"/>
      </dsp:txXfrm>
    </dsp:sp>
    <dsp:sp modelId="{E631E8D7-79BD-D544-9F6A-B71C7A8F2285}">
      <dsp:nvSpPr>
        <dsp:cNvPr id="0" name=""/>
        <dsp:cNvSpPr/>
      </dsp:nvSpPr>
      <dsp:spPr>
        <a:xfrm>
          <a:off x="2536814" y="1832624"/>
          <a:ext cx="3563228" cy="3563228"/>
        </a:xfrm>
        <a:prstGeom prst="circularArrow">
          <a:avLst>
            <a:gd name="adj1" fmla="val 4878"/>
            <a:gd name="adj2" fmla="val 312630"/>
            <a:gd name="adj3" fmla="val 3215368"/>
            <a:gd name="adj4" fmla="val 15125174"/>
            <a:gd name="adj5" fmla="val 5691"/>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C790AE31-5E28-7848-8562-F0ACF28D7EED}">
      <dsp:nvSpPr>
        <dsp:cNvPr id="0" name=""/>
        <dsp:cNvSpPr/>
      </dsp:nvSpPr>
      <dsp:spPr>
        <a:xfrm>
          <a:off x="311608" y="1188023"/>
          <a:ext cx="2694148" cy="2694148"/>
        </a:xfrm>
        <a:prstGeom prst="leftCircularArrow">
          <a:avLst>
            <a:gd name="adj1" fmla="val 6452"/>
            <a:gd name="adj2" fmla="val 429999"/>
            <a:gd name="adj3" fmla="val 10489124"/>
            <a:gd name="adj4" fmla="val 14837806"/>
            <a:gd name="adj5" fmla="val 7527"/>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B36E27-6A70-6D41-A1C8-EFB1EB615989}">
      <dsp:nvSpPr>
        <dsp:cNvPr id="0" name=""/>
        <dsp:cNvSpPr/>
      </dsp:nvSpPr>
      <dsp:spPr>
        <a:xfrm>
          <a:off x="2151042" y="2270835"/>
          <a:ext cx="2629051" cy="2629051"/>
        </a:xfrm>
        <a:prstGeom prst="gear9">
          <a:avLst/>
        </a:prstGeom>
        <a:solidFill>
          <a:srgbClr val="00009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err="1" smtClean="0">
              <a:solidFill>
                <a:srgbClr val="FFFF00"/>
              </a:solidFill>
            </a:rPr>
            <a:t>Tıbbi-klinik</a:t>
          </a:r>
          <a:r>
            <a:rPr lang="en-US" sz="2000" b="1" kern="1200" dirty="0" smtClean="0">
              <a:solidFill>
                <a:srgbClr val="FFFF00"/>
              </a:solidFill>
            </a:rPr>
            <a:t> </a:t>
          </a:r>
          <a:r>
            <a:rPr lang="en-US" sz="2000" b="1" kern="1200" dirty="0" err="1" smtClean="0">
              <a:solidFill>
                <a:srgbClr val="FFFF00"/>
              </a:solidFill>
            </a:rPr>
            <a:t>hizmetler</a:t>
          </a:r>
          <a:endParaRPr lang="en-US" sz="2000" b="1" kern="1200" dirty="0">
            <a:solidFill>
              <a:srgbClr val="FFFF00"/>
            </a:solidFill>
          </a:endParaRPr>
        </a:p>
      </dsp:txBody>
      <dsp:txXfrm>
        <a:off x="2679598" y="2886678"/>
        <a:ext cx="1571939" cy="1351386"/>
      </dsp:txXfrm>
    </dsp:sp>
    <dsp:sp modelId="{9066C26F-7305-C64F-BE70-00E14AEEDE67}">
      <dsp:nvSpPr>
        <dsp:cNvPr id="0" name=""/>
        <dsp:cNvSpPr/>
      </dsp:nvSpPr>
      <dsp:spPr>
        <a:xfrm>
          <a:off x="455217" y="1649423"/>
          <a:ext cx="2244426" cy="1912037"/>
        </a:xfrm>
        <a:prstGeom prst="gear6">
          <a:avLst/>
        </a:prstGeom>
        <a:solidFill>
          <a:srgbClr val="3C512C"/>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smtClean="0">
              <a:solidFill>
                <a:srgbClr val="FFFF00"/>
              </a:solidFill>
            </a:rPr>
            <a:t>Destek/tıbbi</a:t>
          </a:r>
          <a:r>
            <a:rPr lang="en-US" sz="1600" b="1" kern="1200" dirty="0" smtClean="0">
              <a:solidFill>
                <a:srgbClr val="FFFF00"/>
              </a:solidFill>
            </a:rPr>
            <a:t> </a:t>
          </a:r>
          <a:r>
            <a:rPr lang="en-US" sz="1600" b="1" kern="1200" dirty="0" err="1" smtClean="0">
              <a:solidFill>
                <a:srgbClr val="FFFF00"/>
              </a:solidFill>
            </a:rPr>
            <a:t>destek</a:t>
          </a:r>
          <a:r>
            <a:rPr lang="en-US" sz="1600" b="1" kern="1200" dirty="0" smtClean="0">
              <a:solidFill>
                <a:srgbClr val="FFFF00"/>
              </a:solidFill>
            </a:rPr>
            <a:t> </a:t>
          </a:r>
          <a:r>
            <a:rPr lang="en-US" sz="1600" b="1" kern="1200" dirty="0" err="1" smtClean="0">
              <a:solidFill>
                <a:srgbClr val="FFFF00"/>
              </a:solidFill>
            </a:rPr>
            <a:t>hizmetleri/ticari</a:t>
          </a:r>
          <a:r>
            <a:rPr lang="en-US" sz="1600" b="1" kern="1200" dirty="0" smtClean="0">
              <a:solidFill>
                <a:srgbClr val="FFFF00"/>
              </a:solidFill>
            </a:rPr>
            <a:t> </a:t>
          </a:r>
          <a:r>
            <a:rPr lang="en-US" sz="1600" b="1" kern="1200" dirty="0" err="1" smtClean="0">
              <a:solidFill>
                <a:srgbClr val="FFFF00"/>
              </a:solidFill>
            </a:rPr>
            <a:t>alanlar</a:t>
          </a:r>
          <a:r>
            <a:rPr lang="en-US" sz="1600" b="1" kern="1200" dirty="0" smtClean="0">
              <a:solidFill>
                <a:srgbClr val="FFFF00"/>
              </a:solidFill>
            </a:rPr>
            <a:t> </a:t>
          </a:r>
          <a:endParaRPr lang="en-US" sz="1600" b="1" kern="1200" dirty="0">
            <a:solidFill>
              <a:srgbClr val="FFFF00"/>
            </a:solidFill>
          </a:endParaRPr>
        </a:p>
      </dsp:txBody>
      <dsp:txXfrm>
        <a:off x="984895" y="2133693"/>
        <a:ext cx="1185070" cy="943497"/>
      </dsp:txXfrm>
    </dsp:sp>
    <dsp:sp modelId="{E631E8D7-79BD-D544-9F6A-B71C7A8F2285}">
      <dsp:nvSpPr>
        <dsp:cNvPr id="0" name=""/>
        <dsp:cNvSpPr/>
      </dsp:nvSpPr>
      <dsp:spPr>
        <a:xfrm>
          <a:off x="2289558" y="1813912"/>
          <a:ext cx="3233733" cy="3233733"/>
        </a:xfrm>
        <a:prstGeom prst="circularArrow">
          <a:avLst>
            <a:gd name="adj1" fmla="val 4878"/>
            <a:gd name="adj2" fmla="val 312630"/>
            <a:gd name="adj3" fmla="val 3184683"/>
            <a:gd name="adj4" fmla="val 15165087"/>
            <a:gd name="adj5" fmla="val 5691"/>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C790AE31-5E28-7848-8562-F0ACF28D7EED}">
      <dsp:nvSpPr>
        <dsp:cNvPr id="0" name=""/>
        <dsp:cNvSpPr/>
      </dsp:nvSpPr>
      <dsp:spPr>
        <a:xfrm>
          <a:off x="282794" y="1223847"/>
          <a:ext cx="2445018" cy="2445018"/>
        </a:xfrm>
        <a:prstGeom prst="leftCircularArrow">
          <a:avLst>
            <a:gd name="adj1" fmla="val 6452"/>
            <a:gd name="adj2" fmla="val 429999"/>
            <a:gd name="adj3" fmla="val 10489124"/>
            <a:gd name="adj4" fmla="val 14837806"/>
            <a:gd name="adj5" fmla="val 7527"/>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04CAE-F68B-5B4A-8D6B-9CAEF5CEC6B3}">
      <dsp:nvSpPr>
        <dsp:cNvPr id="0" name=""/>
        <dsp:cNvSpPr/>
      </dsp:nvSpPr>
      <dsp:spPr>
        <a:xfrm>
          <a:off x="0" y="0"/>
          <a:ext cx="5812754" cy="6537873"/>
        </a:xfrm>
        <a:prstGeom prst="triangl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9CCAEC27-A3F9-374B-B291-0FAAFE65C616}">
      <dsp:nvSpPr>
        <dsp:cNvPr id="0" name=""/>
        <dsp:cNvSpPr/>
      </dsp:nvSpPr>
      <dsp:spPr>
        <a:xfrm>
          <a:off x="2906377" y="654425"/>
          <a:ext cx="3778290" cy="1162004"/>
        </a:xfrm>
        <a:prstGeom prst="round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err="1" smtClean="0"/>
            <a:t>Performans</a:t>
          </a:r>
          <a:endParaRPr lang="en-US" sz="2800" b="1" kern="1200" dirty="0"/>
        </a:p>
      </dsp:txBody>
      <dsp:txXfrm>
        <a:off x="2963101" y="711149"/>
        <a:ext cx="3664842" cy="1048556"/>
      </dsp:txXfrm>
    </dsp:sp>
    <dsp:sp modelId="{7DDD85D3-BF00-F04B-B5F6-309E3CFE7B32}">
      <dsp:nvSpPr>
        <dsp:cNvPr id="0" name=""/>
        <dsp:cNvSpPr/>
      </dsp:nvSpPr>
      <dsp:spPr>
        <a:xfrm>
          <a:off x="2906377" y="1961681"/>
          <a:ext cx="3778290" cy="1162004"/>
        </a:xfrm>
        <a:prstGeom prst="round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GSS, SUT </a:t>
          </a:r>
          <a:r>
            <a:rPr lang="en-US" sz="2800" b="1" kern="1200" dirty="0" err="1" smtClean="0"/>
            <a:t>ödemelerini</a:t>
          </a:r>
          <a:r>
            <a:rPr lang="tr-TR" sz="2800" b="1" kern="1200" dirty="0" smtClean="0"/>
            <a:t>n</a:t>
          </a:r>
          <a:r>
            <a:rPr lang="en-US" sz="2800" b="1" kern="1200" dirty="0" smtClean="0"/>
            <a:t> </a:t>
          </a:r>
          <a:r>
            <a:rPr lang="en-US" sz="2800" b="1" kern="1200" dirty="0" err="1" smtClean="0"/>
            <a:t>ucuzlat</a:t>
          </a:r>
          <a:r>
            <a:rPr lang="tr-TR" sz="2800" b="1" kern="1200" dirty="0" err="1" smtClean="0"/>
            <a:t>ıl</a:t>
          </a:r>
          <a:r>
            <a:rPr lang="en-US" sz="2800" b="1" kern="1200" dirty="0" err="1" smtClean="0"/>
            <a:t>ması</a:t>
          </a:r>
          <a:endParaRPr lang="en-US" sz="2800" b="1" kern="1200" dirty="0"/>
        </a:p>
      </dsp:txBody>
      <dsp:txXfrm>
        <a:off x="2963101" y="2018405"/>
        <a:ext cx="3664842" cy="1048556"/>
      </dsp:txXfrm>
    </dsp:sp>
    <dsp:sp modelId="{1C047FFF-4C4B-774D-AEBF-E846004C5862}">
      <dsp:nvSpPr>
        <dsp:cNvPr id="0" name=""/>
        <dsp:cNvSpPr/>
      </dsp:nvSpPr>
      <dsp:spPr>
        <a:xfrm>
          <a:off x="2906377" y="3268936"/>
          <a:ext cx="3778290" cy="1162004"/>
        </a:xfrm>
        <a:prstGeom prst="round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err="1" smtClean="0"/>
            <a:t>Özel</a:t>
          </a:r>
          <a:r>
            <a:rPr lang="en-US" sz="2800" b="1" kern="1200" dirty="0" smtClean="0"/>
            <a:t> </a:t>
          </a:r>
          <a:r>
            <a:rPr lang="en-US" sz="2800" b="1" kern="1200" dirty="0" err="1" smtClean="0"/>
            <a:t>hastanelerle</a:t>
          </a:r>
          <a:r>
            <a:rPr lang="en-US" sz="2800" b="1" kern="1200" dirty="0" smtClean="0"/>
            <a:t> </a:t>
          </a:r>
          <a:r>
            <a:rPr lang="en-US" sz="2800" b="1" kern="1200" dirty="0" err="1" smtClean="0"/>
            <a:t>rekabet</a:t>
          </a:r>
          <a:endParaRPr lang="en-US" sz="2800" b="1" kern="1200" dirty="0"/>
        </a:p>
      </dsp:txBody>
      <dsp:txXfrm>
        <a:off x="2963101" y="3325660"/>
        <a:ext cx="3664842" cy="1048556"/>
      </dsp:txXfrm>
    </dsp:sp>
    <dsp:sp modelId="{6E9AA381-3BD6-1940-A501-135A7998C459}">
      <dsp:nvSpPr>
        <dsp:cNvPr id="0" name=""/>
        <dsp:cNvSpPr/>
      </dsp:nvSpPr>
      <dsp:spPr>
        <a:xfrm>
          <a:off x="2906377" y="4576191"/>
          <a:ext cx="3778290" cy="1162004"/>
        </a:xfrm>
        <a:prstGeom prst="roundRect">
          <a:avLst/>
        </a:prstGeom>
        <a:solidFill>
          <a:schemeClr val="accent1">
            <a:tint val="70000"/>
            <a:lumMod val="104000"/>
          </a:schemeClr>
        </a:solidFill>
        <a:ln w="9525" cap="rnd" cmpd="sng" algn="ctr">
          <a:solidFill>
            <a:schemeClr val="accent1">
              <a:shade val="90000"/>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err="1" smtClean="0"/>
            <a:t>Yalın</a:t>
          </a:r>
          <a:r>
            <a:rPr lang="en-US" sz="2800" b="1" kern="1200" dirty="0" smtClean="0"/>
            <a:t> </a:t>
          </a:r>
          <a:r>
            <a:rPr lang="en-US" sz="2800" b="1" kern="1200" dirty="0" err="1" smtClean="0"/>
            <a:t>üretim</a:t>
          </a:r>
          <a:endParaRPr lang="en-US" sz="2800" b="1" kern="1200" dirty="0"/>
        </a:p>
      </dsp:txBody>
      <dsp:txXfrm>
        <a:off x="2963101" y="4632915"/>
        <a:ext cx="3664842" cy="104855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3046854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3599330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3FE59B9-AA55-4D60-8BE3-37A153474519}"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67677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2602984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3FE59B9-AA55-4D60-8BE3-37A153474519}"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52979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3721589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86123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2648062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1038833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94758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1940385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343978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2361005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353704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2669578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4679289-58F6-4892-AABE-7BB6BD601E40}" type="datetimeFigureOut">
              <a:rPr lang="tr-TR" smtClean="0"/>
              <a:pPr/>
              <a:t>20.06.2018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3FE59B9-AA55-4D60-8BE3-37A153474519}" type="slidenum">
              <a:rPr lang="tr-TR" smtClean="0"/>
              <a:pPr/>
              <a:t>‹#›</a:t>
            </a:fld>
            <a:endParaRPr lang="tr-TR"/>
          </a:p>
        </p:txBody>
      </p:sp>
    </p:spTree>
    <p:extLst>
      <p:ext uri="{BB962C8B-B14F-4D97-AF65-F5344CB8AC3E}">
        <p14:creationId xmlns:p14="http://schemas.microsoft.com/office/powerpoint/2010/main" val="2612417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4679289-58F6-4892-AABE-7BB6BD601E40}" type="datetimeFigureOut">
              <a:rPr lang="tr-TR" smtClean="0"/>
              <a:pPr/>
              <a:t>20.06.2018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3FE59B9-AA55-4D60-8BE3-37A153474519}" type="slidenum">
              <a:rPr lang="tr-TR" smtClean="0"/>
              <a:pPr/>
              <a:t>‹#›</a:t>
            </a:fld>
            <a:endParaRPr lang="tr-TR"/>
          </a:p>
        </p:txBody>
      </p:sp>
    </p:spTree>
    <p:extLst>
      <p:ext uri="{BB962C8B-B14F-4D97-AF65-F5344CB8AC3E}">
        <p14:creationId xmlns:p14="http://schemas.microsoft.com/office/powerpoint/2010/main" val="1139924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bianet.org/bianet/siyaset/183006-sehir-hastanelerinin-yuksek-maliyeti-gizleniyo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497015"/>
            <a:ext cx="8911687" cy="1591407"/>
          </a:xfrm>
        </p:spPr>
        <p:txBody>
          <a:bodyPr/>
          <a:lstStyle/>
          <a:p>
            <a:pPr algn="ctr"/>
            <a:r>
              <a:rPr lang="tr-TR" dirty="0" smtClean="0"/>
              <a:t>ŞEHİR HASTANELERİ PROJESİ NEDİR</a:t>
            </a:r>
            <a:r>
              <a:rPr lang="tr-TR" dirty="0" smtClean="0">
                <a:latin typeface="Arial" panose="020B0604020202020204" pitchFamily="34" charset="0"/>
                <a:cs typeface="Arial" panose="020B0604020202020204" pitchFamily="34" charset="0"/>
              </a:rPr>
              <a:t>?</a:t>
            </a:r>
            <a:r>
              <a:rPr lang="tr-TR" dirty="0" smtClean="0"/>
              <a:t/>
            </a:r>
            <a:br>
              <a:rPr lang="tr-TR" dirty="0" smtClean="0"/>
            </a:br>
            <a:r>
              <a:rPr lang="tr-TR" dirty="0" smtClean="0"/>
              <a:t>KİMİN İHTİYACI ESAS ALINMIŞTIR</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31535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47148" y="624110"/>
            <a:ext cx="9657465" cy="745016"/>
          </a:xfrm>
        </p:spPr>
        <p:txBody>
          <a:bodyPr>
            <a:normAutofit fontScale="90000"/>
          </a:bodyPr>
          <a:lstStyle/>
          <a:p>
            <a:r>
              <a:rPr lang="tr-TR" sz="3556" b="1" dirty="0" smtClean="0"/>
              <a:t>Hastane sınırları içinde tüm ticari alanların işletilmesi şirkete ait...</a:t>
            </a:r>
            <a:r>
              <a:rPr lang="tr-TR" sz="2800" dirty="0" smtClean="0"/>
              <a:t/>
            </a:r>
            <a:br>
              <a:rPr lang="tr-TR" sz="2800" dirty="0" smtClean="0"/>
            </a:br>
            <a:endParaRPr lang="tr-TR" sz="2800" dirty="0"/>
          </a:p>
        </p:txBody>
      </p:sp>
      <p:sp>
        <p:nvSpPr>
          <p:cNvPr id="3" name="İçerik Yer Tutucusu 2"/>
          <p:cNvSpPr>
            <a:spLocks noGrp="1"/>
          </p:cNvSpPr>
          <p:nvPr>
            <p:ph idx="1"/>
          </p:nvPr>
        </p:nvSpPr>
        <p:spPr>
          <a:xfrm>
            <a:off x="1764686" y="1814504"/>
            <a:ext cx="9739927" cy="4470278"/>
          </a:xfrm>
        </p:spPr>
        <p:txBody>
          <a:bodyPr>
            <a:normAutofit/>
          </a:bodyPr>
          <a:lstStyle/>
          <a:p>
            <a:pPr lvl="0"/>
            <a:endParaRPr lang="tr-TR" dirty="0" smtClean="0"/>
          </a:p>
          <a:p>
            <a:pPr>
              <a:buNone/>
            </a:pPr>
            <a:r>
              <a:rPr lang="tr-TR" sz="2400" dirty="0" smtClean="0"/>
              <a:t>Aklımıza gelecek her türlü ticari faaliyet</a:t>
            </a:r>
          </a:p>
          <a:p>
            <a:r>
              <a:rPr lang="tr-TR" sz="2400" b="1" dirty="0" smtClean="0"/>
              <a:t>Otel, benzin istasyonu, </a:t>
            </a:r>
          </a:p>
          <a:p>
            <a:r>
              <a:rPr lang="tr-TR" sz="2400" b="1" dirty="0" smtClean="0"/>
              <a:t>Kafeterya, kantinler, otopark, </a:t>
            </a:r>
          </a:p>
          <a:p>
            <a:r>
              <a:rPr lang="tr-TR" sz="2400" b="1" dirty="0" smtClean="0"/>
              <a:t>Kreş, </a:t>
            </a:r>
          </a:p>
          <a:p>
            <a:r>
              <a:rPr lang="tr-TR" sz="2400" b="1" dirty="0" smtClean="0"/>
              <a:t>Eczane, AVM ...</a:t>
            </a:r>
          </a:p>
          <a:p>
            <a:r>
              <a:rPr lang="tr-TR" sz="2400" b="1" dirty="0" smtClean="0"/>
              <a:t>Bu alanda özel sağlık eğitimi ile ilgili kurumlar (fakülte, yüksekokul, sağlık lisesi gibi) açılabileceği konuşuluyor. </a:t>
            </a:r>
            <a:endParaRPr lang="en-US" sz="2400" b="1" dirty="0" smtClean="0"/>
          </a:p>
          <a:p>
            <a:endParaRPr lang="tr-TR" b="1" dirty="0"/>
          </a:p>
        </p:txBody>
      </p:sp>
    </p:spTree>
    <p:extLst>
      <p:ext uri="{BB962C8B-B14F-4D97-AF65-F5344CB8AC3E}">
        <p14:creationId xmlns:p14="http://schemas.microsoft.com/office/powerpoint/2010/main" val="32022567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59940" y="277704"/>
            <a:ext cx="8911687" cy="1280890"/>
          </a:xfrm>
        </p:spPr>
        <p:txBody>
          <a:bodyPr/>
          <a:lstStyle/>
          <a:p>
            <a:r>
              <a:rPr lang="tr-TR" dirty="0" smtClean="0"/>
              <a:t>HASTANECİLİK HİZMETLERİ AÇISINDAN TEKNİK SORUNLAR İÇERİYOR</a:t>
            </a:r>
            <a:endParaRPr lang="tr-TR" dirty="0"/>
          </a:p>
        </p:txBody>
      </p:sp>
      <p:sp>
        <p:nvSpPr>
          <p:cNvPr id="3" name="İçerik Yer Tutucusu 2"/>
          <p:cNvSpPr>
            <a:spLocks noGrp="1"/>
          </p:cNvSpPr>
          <p:nvPr>
            <p:ph idx="1"/>
          </p:nvPr>
        </p:nvSpPr>
        <p:spPr>
          <a:xfrm>
            <a:off x="2094533" y="1770699"/>
            <a:ext cx="9509033" cy="3854263"/>
          </a:xfrm>
        </p:spPr>
        <p:txBody>
          <a:bodyPr>
            <a:normAutofit/>
          </a:bodyPr>
          <a:lstStyle/>
          <a:p>
            <a:pPr lvl="0"/>
            <a:r>
              <a:rPr lang="tr-TR" b="1" dirty="0"/>
              <a:t>Yatak sayısı çok fazla </a:t>
            </a:r>
            <a:endParaRPr lang="tr-TR" sz="1600" b="1" dirty="0"/>
          </a:p>
          <a:p>
            <a:pPr lvl="1">
              <a:buFontTx/>
              <a:buChar char="-"/>
            </a:pPr>
            <a:r>
              <a:rPr lang="tr-TR" dirty="0" smtClean="0"/>
              <a:t>Dünya </a:t>
            </a:r>
            <a:r>
              <a:rPr lang="tr-TR" dirty="0"/>
              <a:t>örneklerine göre bile çok daha fazla yatak sayısı </a:t>
            </a:r>
            <a:r>
              <a:rPr lang="tr-TR" dirty="0" smtClean="0"/>
              <a:t>var.</a:t>
            </a:r>
            <a:r>
              <a:rPr lang="tr-TR" sz="1400" dirty="0"/>
              <a:t> </a:t>
            </a:r>
            <a:r>
              <a:rPr lang="tr-TR" dirty="0" smtClean="0"/>
              <a:t>1000 </a:t>
            </a:r>
            <a:r>
              <a:rPr lang="tr-TR" dirty="0"/>
              <a:t>yatağın üzerinde aynı modelde yapılan hastane sayısı çok az iken, Türkiye’dekilerin çoğunluğu 1000’in üzerinde. </a:t>
            </a:r>
            <a:endParaRPr lang="tr-TR" dirty="0" smtClean="0"/>
          </a:p>
          <a:p>
            <a:pPr lvl="1">
              <a:buFontTx/>
              <a:buChar char="-"/>
            </a:pPr>
            <a:r>
              <a:rPr lang="tr-TR" dirty="0" smtClean="0"/>
              <a:t>Birkaç örnek: Mersin </a:t>
            </a:r>
            <a:r>
              <a:rPr lang="tr-TR" dirty="0"/>
              <a:t>1250, Kayseri 1584, Ankara-Bilkent 3660, Ankara-Etlik 3566, Eskişehir1081, Bursa 1355, Elazığ 1040, Gaziantep 1875, İzmir Bayraklı 2060, Konya 1250, İstanbul-İkitelli 2662, İstanbul Sancaktepe </a:t>
            </a:r>
            <a:r>
              <a:rPr lang="tr-TR" dirty="0" smtClean="0"/>
              <a:t>4200 yatak</a:t>
            </a:r>
            <a:endParaRPr lang="tr-TR" sz="1400" dirty="0"/>
          </a:p>
          <a:p>
            <a:pPr lvl="1">
              <a:buFontTx/>
              <a:buChar char="-"/>
            </a:pPr>
            <a:r>
              <a:rPr lang="tr-TR" b="1" dirty="0" smtClean="0"/>
              <a:t>Bilimsel </a:t>
            </a:r>
            <a:r>
              <a:rPr lang="tr-TR" b="1" dirty="0"/>
              <a:t>verilere göre hastane yatak sayıları 100-600 arası olması öneriliyor</a:t>
            </a:r>
            <a:r>
              <a:rPr lang="tr-TR" dirty="0"/>
              <a:t>.</a:t>
            </a:r>
            <a:endParaRPr lang="tr-TR" sz="1400" dirty="0"/>
          </a:p>
          <a:p>
            <a:pPr lvl="0"/>
            <a:r>
              <a:rPr lang="tr-TR" b="1" dirty="0"/>
              <a:t>Kapalı alanlar çok büyük </a:t>
            </a:r>
            <a:endParaRPr lang="tr-TR" sz="1600" b="1" dirty="0"/>
          </a:p>
          <a:p>
            <a:pPr lvl="1">
              <a:buFontTx/>
              <a:buChar char="-"/>
            </a:pPr>
            <a:r>
              <a:rPr lang="tr-TR" dirty="0" smtClean="0"/>
              <a:t>Gelişmiş </a:t>
            </a:r>
            <a:r>
              <a:rPr lang="tr-TR" dirty="0"/>
              <a:t>ülkelerde yeni yapılan hastanelerde yatak başına kapalı alan 150-200 m</a:t>
            </a:r>
            <a:r>
              <a:rPr lang="tr-TR" baseline="30000" dirty="0"/>
              <a:t>2</a:t>
            </a:r>
            <a:r>
              <a:rPr lang="tr-TR" dirty="0"/>
              <a:t> iken şehir hastanelerinde 287 </a:t>
            </a:r>
            <a:r>
              <a:rPr lang="tr-TR" dirty="0" smtClean="0"/>
              <a:t>m</a:t>
            </a:r>
            <a:r>
              <a:rPr lang="tr-TR" baseline="30000" dirty="0" smtClean="0"/>
              <a:t>2</a:t>
            </a:r>
            <a:endParaRPr lang="tr-TR" sz="1400" dirty="0" smtClean="0"/>
          </a:p>
          <a:p>
            <a:pPr lvl="1">
              <a:buFontTx/>
              <a:buChar char="-"/>
            </a:pPr>
            <a:r>
              <a:rPr lang="tr-TR" dirty="0" smtClean="0"/>
              <a:t>enerji </a:t>
            </a:r>
            <a:r>
              <a:rPr lang="tr-TR" dirty="0"/>
              <a:t>vb. açıdan kamu için çok büyük maliyetlere yol açıyor.</a:t>
            </a:r>
            <a:endParaRPr lang="tr-TR" sz="1400" dirty="0" smtClean="0"/>
          </a:p>
          <a:p>
            <a:pPr lvl="0"/>
            <a:endParaRPr lang="tr-TR" b="1" dirty="0" smtClean="0"/>
          </a:p>
          <a:p>
            <a:endParaRPr lang="tr-TR" dirty="0"/>
          </a:p>
        </p:txBody>
      </p:sp>
      <p:sp>
        <p:nvSpPr>
          <p:cNvPr id="4" name="Rounded Rectangle 3"/>
          <p:cNvSpPr/>
          <p:nvPr/>
        </p:nvSpPr>
        <p:spPr>
          <a:xfrm>
            <a:off x="1830656" y="5624962"/>
            <a:ext cx="9450140" cy="87426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err="1" smtClean="0"/>
              <a:t>Tüm</a:t>
            </a:r>
            <a:r>
              <a:rPr lang="en-US" b="1" dirty="0" smtClean="0"/>
              <a:t> </a:t>
            </a:r>
            <a:r>
              <a:rPr lang="en-US" b="1" dirty="0" err="1" smtClean="0"/>
              <a:t>bu</a:t>
            </a:r>
            <a:r>
              <a:rPr lang="en-US" b="1" dirty="0" smtClean="0"/>
              <a:t> </a:t>
            </a:r>
            <a:r>
              <a:rPr lang="en-US" b="1" dirty="0" err="1" smtClean="0"/>
              <a:t>farklılıklar</a:t>
            </a:r>
            <a:r>
              <a:rPr lang="en-US" b="1" dirty="0" smtClean="0"/>
              <a:t> </a:t>
            </a:r>
            <a:r>
              <a:rPr lang="en-US" b="1" dirty="0" err="1" smtClean="0"/>
              <a:t>yatırım</a:t>
            </a:r>
            <a:r>
              <a:rPr lang="en-US" b="1" dirty="0" smtClean="0"/>
              <a:t> </a:t>
            </a:r>
            <a:r>
              <a:rPr lang="en-US" b="1" dirty="0" err="1" smtClean="0"/>
              <a:t>maliyetlerinin</a:t>
            </a:r>
            <a:r>
              <a:rPr lang="en-US" b="1" dirty="0" smtClean="0"/>
              <a:t> </a:t>
            </a:r>
            <a:r>
              <a:rPr lang="en-US" b="1" dirty="0" err="1" smtClean="0"/>
              <a:t>katlanmasına</a:t>
            </a:r>
            <a:r>
              <a:rPr lang="en-US" b="1" dirty="0" smtClean="0"/>
              <a:t> </a:t>
            </a:r>
            <a:r>
              <a:rPr lang="en-US" b="1" dirty="0" err="1" smtClean="0"/>
              <a:t>yol</a:t>
            </a:r>
            <a:r>
              <a:rPr lang="en-US" b="1" dirty="0" smtClean="0"/>
              <a:t> </a:t>
            </a:r>
            <a:r>
              <a:rPr lang="en-US" b="1" dirty="0" err="1" smtClean="0"/>
              <a:t>açıyor</a:t>
            </a:r>
            <a:r>
              <a:rPr lang="en-US" b="1" dirty="0" smtClean="0"/>
              <a:t>. </a:t>
            </a:r>
            <a:r>
              <a:rPr lang="en-US" b="1" dirty="0" err="1" smtClean="0"/>
              <a:t>Dahası</a:t>
            </a:r>
            <a:r>
              <a:rPr lang="en-US" b="1" dirty="0" smtClean="0"/>
              <a:t> </a:t>
            </a:r>
            <a:r>
              <a:rPr lang="en-US" b="1" dirty="0" err="1" smtClean="0"/>
              <a:t>sonrası</a:t>
            </a:r>
            <a:r>
              <a:rPr lang="en-US" b="1" dirty="0" smtClean="0"/>
              <a:t> </a:t>
            </a:r>
            <a:r>
              <a:rPr lang="en-US" b="1" dirty="0" err="1" smtClean="0"/>
              <a:t>için</a:t>
            </a:r>
            <a:r>
              <a:rPr lang="en-US" b="1" dirty="0" smtClean="0"/>
              <a:t> </a:t>
            </a:r>
            <a:r>
              <a:rPr lang="en-US" b="1" dirty="0" err="1" smtClean="0"/>
              <a:t>şirkete</a:t>
            </a:r>
            <a:r>
              <a:rPr lang="en-US" b="1" dirty="0" smtClean="0"/>
              <a:t> </a:t>
            </a:r>
            <a:r>
              <a:rPr lang="en-US" b="1" dirty="0" err="1" smtClean="0"/>
              <a:t>devredilen</a:t>
            </a:r>
            <a:r>
              <a:rPr lang="en-US" b="1" dirty="0" smtClean="0"/>
              <a:t> </a:t>
            </a:r>
            <a:r>
              <a:rPr lang="en-US" b="1" dirty="0" err="1" smtClean="0"/>
              <a:t>bakım</a:t>
            </a:r>
            <a:r>
              <a:rPr lang="en-US" b="1" dirty="0" smtClean="0"/>
              <a:t> </a:t>
            </a:r>
            <a:r>
              <a:rPr lang="en-US" b="1" dirty="0" err="1" smtClean="0"/>
              <a:t>hizmetleri</a:t>
            </a:r>
            <a:r>
              <a:rPr lang="en-US" b="1" dirty="0" smtClean="0"/>
              <a:t> </a:t>
            </a:r>
            <a:r>
              <a:rPr lang="en-US" b="1" dirty="0" err="1" smtClean="0"/>
              <a:t>için</a:t>
            </a:r>
            <a:r>
              <a:rPr lang="en-US" b="1" dirty="0" smtClean="0"/>
              <a:t> </a:t>
            </a:r>
            <a:r>
              <a:rPr lang="en-US" b="1" dirty="0" err="1" smtClean="0"/>
              <a:t>ayrı</a:t>
            </a:r>
            <a:r>
              <a:rPr lang="en-US" b="1" dirty="0" smtClean="0"/>
              <a:t> </a:t>
            </a:r>
            <a:r>
              <a:rPr lang="en-US" b="1" dirty="0" err="1" smtClean="0"/>
              <a:t>bir</a:t>
            </a:r>
            <a:r>
              <a:rPr lang="en-US" b="1" dirty="0" smtClean="0"/>
              <a:t> </a:t>
            </a:r>
            <a:r>
              <a:rPr lang="en-US" b="1" dirty="0" err="1" smtClean="0"/>
              <a:t>kazanç</a:t>
            </a:r>
            <a:r>
              <a:rPr lang="en-US" b="1" dirty="0" smtClean="0"/>
              <a:t> </a:t>
            </a:r>
            <a:r>
              <a:rPr lang="en-US" b="1" dirty="0" err="1" smtClean="0"/>
              <a:t>kaynağı</a:t>
            </a:r>
            <a:r>
              <a:rPr lang="en-US" b="1" dirty="0" smtClean="0"/>
              <a:t> </a:t>
            </a:r>
            <a:r>
              <a:rPr lang="en-US" b="1" dirty="0" err="1" smtClean="0"/>
              <a:t>haline</a:t>
            </a:r>
            <a:r>
              <a:rPr lang="en-US" b="1" dirty="0" smtClean="0"/>
              <a:t> </a:t>
            </a:r>
            <a:r>
              <a:rPr lang="en-US" b="1" dirty="0" err="1" smtClean="0"/>
              <a:t>geliyor</a:t>
            </a:r>
            <a:r>
              <a:rPr lang="en-US" b="1" dirty="0" smtClean="0"/>
              <a:t>. Buna  </a:t>
            </a:r>
            <a:r>
              <a:rPr lang="en-US" b="1" dirty="0" err="1" smtClean="0"/>
              <a:t>kamunun</a:t>
            </a:r>
            <a:r>
              <a:rPr lang="en-US" b="1" dirty="0" smtClean="0"/>
              <a:t> </a:t>
            </a:r>
            <a:r>
              <a:rPr lang="en-US" b="1" dirty="0" err="1" smtClean="0"/>
              <a:t>enerji</a:t>
            </a:r>
            <a:r>
              <a:rPr lang="en-US" b="1" dirty="0" smtClean="0"/>
              <a:t>  vb. </a:t>
            </a:r>
            <a:r>
              <a:rPr lang="en-US" b="1" dirty="0" err="1" smtClean="0"/>
              <a:t>için</a:t>
            </a:r>
            <a:r>
              <a:rPr lang="en-US" b="1" dirty="0" smtClean="0"/>
              <a:t> </a:t>
            </a:r>
            <a:r>
              <a:rPr lang="en-US" b="1" dirty="0" err="1" smtClean="0"/>
              <a:t>daha</a:t>
            </a:r>
            <a:r>
              <a:rPr lang="en-US" b="1" dirty="0" smtClean="0"/>
              <a:t> </a:t>
            </a:r>
            <a:r>
              <a:rPr lang="en-US" b="1" dirty="0" err="1" smtClean="0"/>
              <a:t>fazla</a:t>
            </a:r>
            <a:r>
              <a:rPr lang="en-US" b="1" dirty="0" smtClean="0"/>
              <a:t> </a:t>
            </a:r>
            <a:r>
              <a:rPr lang="en-US" b="1" dirty="0" err="1" smtClean="0"/>
              <a:t>para</a:t>
            </a:r>
            <a:r>
              <a:rPr lang="en-US" b="1" dirty="0" smtClean="0"/>
              <a:t> </a:t>
            </a:r>
            <a:r>
              <a:rPr lang="en-US" b="1" dirty="0" err="1" smtClean="0"/>
              <a:t>harcamasıda</a:t>
            </a:r>
            <a:r>
              <a:rPr lang="en-US" b="1" dirty="0" smtClean="0"/>
              <a:t> </a:t>
            </a:r>
            <a:r>
              <a:rPr lang="en-US" b="1" dirty="0" err="1" smtClean="0"/>
              <a:t>ekleyebiliriz</a:t>
            </a:r>
            <a:r>
              <a:rPr lang="en-US" b="1" dirty="0" smtClean="0"/>
              <a:t>.</a:t>
            </a:r>
            <a:endParaRPr lang="en-US" b="1" dirty="0"/>
          </a:p>
        </p:txBody>
      </p:sp>
    </p:spTree>
    <p:extLst>
      <p:ext uri="{BB962C8B-B14F-4D97-AF65-F5344CB8AC3E}">
        <p14:creationId xmlns:p14="http://schemas.microsoft.com/office/powerpoint/2010/main" val="31659893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HASTANECİLİK HİZMETLERİ AÇISINDAN TEKNİK SORUNLAR İÇERİYOR</a:t>
            </a:r>
            <a:endParaRPr lang="tr-TR" dirty="0"/>
          </a:p>
        </p:txBody>
      </p:sp>
      <p:sp>
        <p:nvSpPr>
          <p:cNvPr id="3" name="İçerik Yer Tutucusu 2"/>
          <p:cNvSpPr>
            <a:spLocks noGrp="1"/>
          </p:cNvSpPr>
          <p:nvPr>
            <p:ph idx="1"/>
          </p:nvPr>
        </p:nvSpPr>
        <p:spPr>
          <a:xfrm>
            <a:off x="1995579" y="2133600"/>
            <a:ext cx="9509033" cy="4328746"/>
          </a:xfrm>
        </p:spPr>
        <p:txBody>
          <a:bodyPr>
            <a:normAutofit/>
          </a:bodyPr>
          <a:lstStyle/>
          <a:p>
            <a:pPr lvl="0"/>
            <a:r>
              <a:rPr lang="tr-TR" b="1" dirty="0" smtClean="0"/>
              <a:t>Çok </a:t>
            </a:r>
            <a:r>
              <a:rPr lang="tr-TR" b="1" dirty="0"/>
              <a:t>sayıda olması </a:t>
            </a:r>
            <a:endParaRPr lang="tr-TR" sz="1600" b="1" dirty="0"/>
          </a:p>
          <a:p>
            <a:pPr marL="457200" lvl="1" indent="0">
              <a:buNone/>
            </a:pPr>
            <a:r>
              <a:rPr lang="tr-TR" dirty="0" smtClean="0"/>
              <a:t>- Dünya </a:t>
            </a:r>
            <a:r>
              <a:rPr lang="tr-TR" dirty="0"/>
              <a:t>örneklerinde bir ülkede sınırlı sayıda olmasına karşın Türkiye’de sayısı 32’yi bulmuş durumda</a:t>
            </a:r>
            <a:r>
              <a:rPr lang="tr-TR" dirty="0" smtClean="0"/>
              <a:t>.</a:t>
            </a:r>
            <a:endParaRPr lang="tr-TR" b="1" dirty="0" smtClean="0"/>
          </a:p>
          <a:p>
            <a:pPr lvl="0"/>
            <a:r>
              <a:rPr lang="tr-TR" b="1" dirty="0" smtClean="0"/>
              <a:t>Çoğunluğu </a:t>
            </a:r>
            <a:r>
              <a:rPr lang="tr-TR" b="1" dirty="0"/>
              <a:t>şehrin dışında </a:t>
            </a:r>
            <a:endParaRPr lang="tr-TR" sz="1600" b="1" dirty="0"/>
          </a:p>
          <a:p>
            <a:pPr marL="457200" lvl="1" indent="0">
              <a:buNone/>
            </a:pPr>
            <a:r>
              <a:rPr lang="tr-TR" dirty="0" smtClean="0"/>
              <a:t>- Bu </a:t>
            </a:r>
            <a:r>
              <a:rPr lang="tr-TR" dirty="0"/>
              <a:t>durum sermaye açısından </a:t>
            </a:r>
            <a:r>
              <a:rPr lang="tr-TR" b="1" dirty="0"/>
              <a:t>kentsel rant fırsatı </a:t>
            </a:r>
            <a:r>
              <a:rPr lang="tr-TR" dirty="0"/>
              <a:t>olurken halk için ciddi erişim zorluklarına yol açmakta, özel hastanelere mahkum bırakmakta.</a:t>
            </a:r>
            <a:endParaRPr lang="tr-TR" sz="1400" dirty="0"/>
          </a:p>
          <a:p>
            <a:endParaRPr lang="tr-TR" dirty="0"/>
          </a:p>
        </p:txBody>
      </p:sp>
      <p:sp>
        <p:nvSpPr>
          <p:cNvPr id="4" name="Rounded Rectangle 3"/>
          <p:cNvSpPr/>
          <p:nvPr/>
        </p:nvSpPr>
        <p:spPr>
          <a:xfrm>
            <a:off x="2356338" y="4585747"/>
            <a:ext cx="8924458" cy="130314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err="1" smtClean="0"/>
              <a:t>Kentsel</a:t>
            </a:r>
            <a:r>
              <a:rPr lang="en-US" b="1" dirty="0" smtClean="0"/>
              <a:t> rant - </a:t>
            </a:r>
            <a:r>
              <a:rPr lang="en-US" b="1" dirty="0" err="1" smtClean="0"/>
              <a:t>Kentsel</a:t>
            </a:r>
            <a:r>
              <a:rPr lang="en-US" b="1" dirty="0" smtClean="0"/>
              <a:t> </a:t>
            </a:r>
            <a:r>
              <a:rPr lang="en-US" b="1" dirty="0" err="1" smtClean="0"/>
              <a:t>dönüşümün</a:t>
            </a:r>
            <a:r>
              <a:rPr lang="en-US" b="1" dirty="0" smtClean="0"/>
              <a:t> </a:t>
            </a:r>
            <a:r>
              <a:rPr lang="en-US" b="1" dirty="0" err="1" smtClean="0"/>
              <a:t>parçası</a:t>
            </a:r>
            <a:endParaRPr lang="en-US" b="1" dirty="0" smtClean="0"/>
          </a:p>
          <a:p>
            <a:pPr algn="ctr"/>
            <a:r>
              <a:rPr lang="en-US" b="1" dirty="0" err="1" smtClean="0"/>
              <a:t>Çok</a:t>
            </a:r>
            <a:r>
              <a:rPr lang="en-US" b="1" dirty="0" smtClean="0"/>
              <a:t> </a:t>
            </a:r>
            <a:r>
              <a:rPr lang="en-US" b="1" dirty="0" err="1" smtClean="0"/>
              <a:t>ucuza</a:t>
            </a:r>
            <a:r>
              <a:rPr lang="en-US" b="1" dirty="0" smtClean="0"/>
              <a:t> </a:t>
            </a:r>
            <a:r>
              <a:rPr lang="en-US" b="1" dirty="0" err="1" smtClean="0"/>
              <a:t>kapatılan</a:t>
            </a:r>
            <a:r>
              <a:rPr lang="en-US" b="1" dirty="0" smtClean="0"/>
              <a:t> </a:t>
            </a:r>
            <a:r>
              <a:rPr lang="en-US" b="1" dirty="0" err="1" smtClean="0"/>
              <a:t>arsalar</a:t>
            </a:r>
            <a:r>
              <a:rPr lang="en-US" b="1" dirty="0" smtClean="0"/>
              <a:t>, </a:t>
            </a:r>
            <a:r>
              <a:rPr lang="en-US" b="1" dirty="0" err="1" smtClean="0"/>
              <a:t>yeni</a:t>
            </a:r>
            <a:r>
              <a:rPr lang="en-US" b="1" dirty="0" smtClean="0"/>
              <a:t> </a:t>
            </a:r>
            <a:r>
              <a:rPr lang="en-US" b="1" dirty="0" err="1" smtClean="0"/>
              <a:t>gelişen</a:t>
            </a:r>
            <a:r>
              <a:rPr lang="en-US" b="1" dirty="0" smtClean="0"/>
              <a:t> </a:t>
            </a:r>
            <a:r>
              <a:rPr lang="en-US" b="1" dirty="0" err="1" smtClean="0"/>
              <a:t>kentsel</a:t>
            </a:r>
            <a:r>
              <a:rPr lang="en-US" b="1" dirty="0" smtClean="0"/>
              <a:t> </a:t>
            </a:r>
            <a:r>
              <a:rPr lang="en-US" b="1" dirty="0" err="1" smtClean="0"/>
              <a:t>alanlar</a:t>
            </a:r>
            <a:r>
              <a:rPr lang="en-US" b="1" dirty="0" smtClean="0"/>
              <a:t> </a:t>
            </a:r>
            <a:r>
              <a:rPr lang="en-US" b="1" dirty="0" err="1" smtClean="0"/>
              <a:t>olması</a:t>
            </a:r>
            <a:r>
              <a:rPr lang="en-US" b="1" dirty="0" smtClean="0"/>
              <a:t> </a:t>
            </a:r>
            <a:r>
              <a:rPr lang="en-US" b="1" dirty="0" err="1" smtClean="0"/>
              <a:t>nedeniyle</a:t>
            </a:r>
            <a:r>
              <a:rPr lang="en-US" b="1" dirty="0" smtClean="0"/>
              <a:t> </a:t>
            </a:r>
            <a:r>
              <a:rPr lang="en-US" b="1" dirty="0" err="1" smtClean="0"/>
              <a:t>büyük</a:t>
            </a:r>
            <a:r>
              <a:rPr lang="en-US" b="1" dirty="0" smtClean="0"/>
              <a:t> rant </a:t>
            </a:r>
            <a:r>
              <a:rPr lang="en-US" b="1" dirty="0" err="1" smtClean="0"/>
              <a:t>kaynağı</a:t>
            </a:r>
            <a:r>
              <a:rPr lang="en-US" b="1" dirty="0" smtClean="0"/>
              <a:t> </a:t>
            </a:r>
            <a:r>
              <a:rPr lang="en-US" b="1" dirty="0" err="1" smtClean="0"/>
              <a:t>haline</a:t>
            </a:r>
            <a:r>
              <a:rPr lang="en-US" b="1" dirty="0" smtClean="0"/>
              <a:t> </a:t>
            </a:r>
            <a:r>
              <a:rPr lang="en-US" b="1" dirty="0" err="1" smtClean="0"/>
              <a:t>geliyor</a:t>
            </a:r>
            <a:r>
              <a:rPr lang="en-US" b="1" dirty="0" smtClean="0"/>
              <a:t>. </a:t>
            </a:r>
            <a:r>
              <a:rPr lang="en-US" b="1" dirty="0" err="1" smtClean="0"/>
              <a:t>Sadece</a:t>
            </a:r>
            <a:r>
              <a:rPr lang="en-US" b="1" dirty="0" smtClean="0"/>
              <a:t> </a:t>
            </a:r>
            <a:r>
              <a:rPr lang="en-US" b="1" dirty="0" err="1" smtClean="0"/>
              <a:t>şehir</a:t>
            </a:r>
            <a:r>
              <a:rPr lang="en-US" b="1" dirty="0" smtClean="0"/>
              <a:t> </a:t>
            </a:r>
            <a:r>
              <a:rPr lang="en-US" b="1" dirty="0" err="1" smtClean="0"/>
              <a:t>hastanesini</a:t>
            </a:r>
            <a:r>
              <a:rPr lang="en-US" b="1" dirty="0" smtClean="0"/>
              <a:t> </a:t>
            </a:r>
            <a:r>
              <a:rPr lang="en-US" b="1" dirty="0" err="1" smtClean="0"/>
              <a:t>yüklenen</a:t>
            </a:r>
            <a:r>
              <a:rPr lang="en-US" b="1" dirty="0" smtClean="0"/>
              <a:t> </a:t>
            </a:r>
            <a:r>
              <a:rPr lang="en-US" b="1" dirty="0" err="1" smtClean="0"/>
              <a:t>şirket</a:t>
            </a:r>
            <a:r>
              <a:rPr lang="en-US" b="1" dirty="0" smtClean="0"/>
              <a:t> </a:t>
            </a:r>
            <a:r>
              <a:rPr lang="en-US" b="1" dirty="0" err="1" smtClean="0"/>
              <a:t>değil</a:t>
            </a:r>
            <a:r>
              <a:rPr lang="en-US" b="1" dirty="0" smtClean="0"/>
              <a:t>, </a:t>
            </a:r>
            <a:r>
              <a:rPr lang="en-US" b="1" dirty="0" err="1" smtClean="0"/>
              <a:t>tüm</a:t>
            </a:r>
            <a:r>
              <a:rPr lang="en-US" b="1" dirty="0" smtClean="0"/>
              <a:t> </a:t>
            </a:r>
            <a:r>
              <a:rPr lang="en-US" b="1" dirty="0" err="1" smtClean="0"/>
              <a:t>yandaş</a:t>
            </a:r>
            <a:r>
              <a:rPr lang="en-US" b="1" dirty="0" smtClean="0"/>
              <a:t> </a:t>
            </a:r>
            <a:r>
              <a:rPr lang="en-US" b="1" dirty="0" err="1" smtClean="0"/>
              <a:t>şirketler</a:t>
            </a:r>
            <a:r>
              <a:rPr lang="en-US" b="1" dirty="0" smtClean="0"/>
              <a:t> </a:t>
            </a:r>
            <a:r>
              <a:rPr lang="en-US" b="1" dirty="0" err="1" smtClean="0"/>
              <a:t>için</a:t>
            </a:r>
            <a:r>
              <a:rPr lang="en-US" b="1" dirty="0" smtClean="0"/>
              <a:t> </a:t>
            </a:r>
            <a:r>
              <a:rPr lang="en-US" b="1" dirty="0" err="1" smtClean="0"/>
              <a:t>ciddi</a:t>
            </a:r>
            <a:r>
              <a:rPr lang="en-US" b="1" dirty="0" smtClean="0"/>
              <a:t> </a:t>
            </a:r>
            <a:r>
              <a:rPr lang="en-US" b="1" dirty="0" err="1" smtClean="0"/>
              <a:t>bir</a:t>
            </a:r>
            <a:r>
              <a:rPr lang="en-US" b="1" dirty="0" smtClean="0"/>
              <a:t> </a:t>
            </a:r>
            <a:r>
              <a:rPr lang="en-US" b="1" dirty="0" err="1" smtClean="0"/>
              <a:t>gelir</a:t>
            </a:r>
            <a:r>
              <a:rPr lang="en-US" b="1" dirty="0" smtClean="0"/>
              <a:t> </a:t>
            </a:r>
            <a:r>
              <a:rPr lang="en-US" b="1" dirty="0" err="1" smtClean="0"/>
              <a:t>kaynağı</a:t>
            </a:r>
            <a:r>
              <a:rPr lang="en-US" b="1" dirty="0" smtClean="0"/>
              <a:t> </a:t>
            </a:r>
            <a:r>
              <a:rPr lang="en-US" b="1" dirty="0" err="1" smtClean="0"/>
              <a:t>özelliği</a:t>
            </a:r>
            <a:r>
              <a:rPr lang="en-US" b="1" dirty="0" smtClean="0"/>
              <a:t> </a:t>
            </a:r>
            <a:r>
              <a:rPr lang="en-US" b="1" dirty="0" err="1" smtClean="0"/>
              <a:t>taşıyor</a:t>
            </a:r>
            <a:r>
              <a:rPr lang="en-US" b="1" smtClean="0"/>
              <a:t>…  </a:t>
            </a:r>
            <a:endParaRPr lang="en-US" b="1" dirty="0"/>
          </a:p>
        </p:txBody>
      </p:sp>
    </p:spTree>
    <p:extLst>
      <p:ext uri="{BB962C8B-B14F-4D97-AF65-F5344CB8AC3E}">
        <p14:creationId xmlns:p14="http://schemas.microsoft.com/office/powerpoint/2010/main" val="31659893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5579" y="2133600"/>
            <a:ext cx="9509033" cy="4328746"/>
          </a:xfrm>
        </p:spPr>
        <p:txBody>
          <a:bodyPr>
            <a:normAutofit/>
          </a:bodyPr>
          <a:lstStyle/>
          <a:p>
            <a:r>
              <a:rPr lang="tr-TR" dirty="0" smtClean="0"/>
              <a:t>Şehir hastanelerinin denetiminin özel sektöre devredilmesi isteniyor (TTB bunu engellese de Bakanlık bu konuda ısrarını sürdürüyor</a:t>
            </a:r>
          </a:p>
          <a:p>
            <a:endParaRPr lang="tr-TR" dirty="0" smtClean="0"/>
          </a:p>
          <a:p>
            <a:r>
              <a:rPr lang="tr-TR" b="1" dirty="0" smtClean="0"/>
              <a:t>Şehir hastanesi ile birlikte bu hastaneye taşınan hastanelerin binasına şirket göz dikmiş durumda</a:t>
            </a:r>
            <a:r>
              <a:rPr lang="tr-TR" dirty="0" smtClean="0"/>
              <a:t>. Ne de olsa hepsi kentin merkezinde, rant geliri için oldukça cazip. Bu konuda da TTB açtığı davaları kazandığı için yol kapanmış gözüküyor. Bununla birlikte  hükümet şirketlere bu kıyağı geçmek için yeni mevzuat değişikliği yapma çabasından henüz vaz geçmiş değil.</a:t>
            </a:r>
            <a:endParaRPr lang="tr-TR" dirty="0"/>
          </a:p>
        </p:txBody>
      </p:sp>
    </p:spTree>
    <p:extLst>
      <p:ext uri="{BB962C8B-B14F-4D97-AF65-F5344CB8AC3E}">
        <p14:creationId xmlns:p14="http://schemas.microsoft.com/office/powerpoint/2010/main" val="31659893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BÜYÜK BİR SOYGUN SÖZKONUSU</a:t>
            </a:r>
            <a:br>
              <a:rPr lang="tr-TR" dirty="0" smtClean="0"/>
            </a:br>
            <a:r>
              <a:rPr lang="tr-TR" dirty="0" smtClean="0"/>
              <a:t>BİR YATIR ÜÇ KAZAN</a:t>
            </a:r>
            <a:endParaRPr lang="tr-TR" dirty="0"/>
          </a:p>
        </p:txBody>
      </p:sp>
      <p:sp>
        <p:nvSpPr>
          <p:cNvPr id="3" name="İçerik Yer Tutucusu 2"/>
          <p:cNvSpPr>
            <a:spLocks noGrp="1"/>
          </p:cNvSpPr>
          <p:nvPr>
            <p:ph idx="1"/>
          </p:nvPr>
        </p:nvSpPr>
        <p:spPr>
          <a:xfrm>
            <a:off x="2589212" y="2133599"/>
            <a:ext cx="8915400" cy="4583723"/>
          </a:xfrm>
        </p:spPr>
        <p:txBody>
          <a:bodyPr>
            <a:normAutofit fontScale="77500" lnSpcReduction="20000"/>
          </a:bodyPr>
          <a:lstStyle/>
          <a:p>
            <a:pPr lvl="0"/>
            <a:r>
              <a:rPr lang="tr-TR" dirty="0"/>
              <a:t>“Dünyada ve Türkiye’de Kamu Özel İşbirliği Uygulamalarına İlişkin Gelişmeler Raporu 2016-</a:t>
            </a:r>
            <a:r>
              <a:rPr lang="tr-TR" i="1" dirty="0"/>
              <a:t>Kalkınma Bakanlığı’’ </a:t>
            </a:r>
            <a:r>
              <a:rPr lang="tr-TR" dirty="0" smtClean="0"/>
              <a:t>bilgilerine 18 </a:t>
            </a:r>
            <a:r>
              <a:rPr lang="tr-TR" dirty="0"/>
              <a:t>şehir hastanesi için </a:t>
            </a:r>
            <a:r>
              <a:rPr lang="tr-TR" b="1" dirty="0"/>
              <a:t>toplam yatırım tutarı 10,500 milyon dolar </a:t>
            </a:r>
            <a:r>
              <a:rPr lang="tr-TR" b="1" dirty="0" smtClean="0"/>
              <a:t>olmasına </a:t>
            </a:r>
            <a:r>
              <a:rPr lang="tr-TR" b="1" dirty="0"/>
              <a:t>karşın ödenecek toplam kira bedeli 30,263 milyon dolar. </a:t>
            </a:r>
            <a:r>
              <a:rPr lang="tr-TR" sz="2200" dirty="0"/>
              <a:t>Bir yatır 3 kazan</a:t>
            </a:r>
            <a:r>
              <a:rPr lang="tr-TR" dirty="0"/>
              <a:t>.</a:t>
            </a:r>
          </a:p>
          <a:p>
            <a:pPr lvl="0"/>
            <a:r>
              <a:rPr lang="tr-TR" dirty="0"/>
              <a:t>Yatak başına maliyet şehir hastaneleri için ortalama 389 bin dolar olarak </a:t>
            </a:r>
            <a:r>
              <a:rPr lang="tr-TR" dirty="0" smtClean="0"/>
              <a:t>gösterilmesine </a:t>
            </a:r>
            <a:r>
              <a:rPr lang="tr-TR" dirty="0"/>
              <a:t>karşın kamu kuruluşu niteliğinde bulunan Kuzey Anadolu Kalkınma Ajansı tarafından Haziran 2016’da hazırlanan bir raporda sıfırdan kurulacak tam donanımlı bir </a:t>
            </a:r>
            <a:r>
              <a:rPr lang="tr-TR" dirty="0" smtClean="0"/>
              <a:t>kamu hastanesi </a:t>
            </a:r>
            <a:r>
              <a:rPr lang="tr-TR" dirty="0"/>
              <a:t>için verilen yatırım fiyatı yatak başına </a:t>
            </a:r>
            <a:r>
              <a:rPr lang="tr-TR" b="1" dirty="0"/>
              <a:t>90 bin dolar </a:t>
            </a:r>
            <a:r>
              <a:rPr lang="tr-TR" dirty="0"/>
              <a:t>düzeyinde </a:t>
            </a:r>
            <a:r>
              <a:rPr lang="tr-TR" u="sng" dirty="0">
                <a:hlinkClick r:id="rId2"/>
              </a:rPr>
              <a:t>hesaplanıyor.</a:t>
            </a:r>
            <a:r>
              <a:rPr lang="tr-TR" dirty="0"/>
              <a:t> </a:t>
            </a:r>
            <a:r>
              <a:rPr lang="tr-TR" dirty="0" smtClean="0"/>
              <a:t>4-5 </a:t>
            </a:r>
            <a:r>
              <a:rPr lang="tr-TR" dirty="0"/>
              <a:t>katına hastane inşaatı </a:t>
            </a:r>
            <a:r>
              <a:rPr lang="tr-TR" dirty="0" smtClean="0"/>
              <a:t>yapılıyor. </a:t>
            </a:r>
          </a:p>
          <a:p>
            <a:pPr lvl="0"/>
            <a:r>
              <a:rPr lang="tr-TR" dirty="0" smtClean="0"/>
              <a:t>Yatak </a:t>
            </a:r>
            <a:r>
              <a:rPr lang="tr-TR" dirty="0"/>
              <a:t>başına maliyet şehir hastanelerinde 924.776 TL </a:t>
            </a:r>
            <a:r>
              <a:rPr lang="tr-TR" dirty="0" smtClean="0"/>
              <a:t>iken </a:t>
            </a:r>
            <a:r>
              <a:rPr lang="tr-TR" dirty="0"/>
              <a:t>aynı dönem ülkemizde yapılan özel hastanelerde 269.991 TL. </a:t>
            </a:r>
            <a:r>
              <a:rPr lang="tr-TR" sz="2200" dirty="0" smtClean="0"/>
              <a:t>Bir </a:t>
            </a:r>
            <a:r>
              <a:rPr lang="tr-TR" sz="2200" dirty="0"/>
              <a:t>yatır 3 kazan</a:t>
            </a:r>
            <a:r>
              <a:rPr lang="tr-TR" sz="2200" dirty="0" smtClean="0"/>
              <a:t>. Örneğin </a:t>
            </a:r>
            <a:r>
              <a:rPr lang="tr-TR" dirty="0"/>
              <a:t>Ankara Bilkent Şehir Hastanesi bu yöntemle değil klasik ihale yöntemiyle yapılsa 2 milyar TL’ye </a:t>
            </a:r>
            <a:r>
              <a:rPr lang="tr-TR" dirty="0" smtClean="0"/>
              <a:t>mal olacaktı</a:t>
            </a:r>
            <a:r>
              <a:rPr lang="tr-TR" dirty="0"/>
              <a:t>. Şimdi 25 yıl boyunca </a:t>
            </a:r>
            <a:r>
              <a:rPr lang="tr-TR" dirty="0" smtClean="0"/>
              <a:t>ödenecek </a:t>
            </a:r>
            <a:r>
              <a:rPr lang="tr-TR" dirty="0"/>
              <a:t>kirayı topladığımızda yaklaşık 25 milyar TL ödenecek.</a:t>
            </a:r>
            <a:endParaRPr lang="tr-TR" sz="2200" dirty="0"/>
          </a:p>
          <a:p>
            <a:pPr lvl="0"/>
            <a:r>
              <a:rPr lang="tr-TR" dirty="0"/>
              <a:t>Oysa yakın yıllarda Erzurum’da klasik ihale yöntemiyle yapılan 1.200 yataklı, içinde 7 adet ameliyathanesi, yoğun bakım ünitesi de olan hastane maliyeti 213 milyon TL mal olmuştur. Türkiye’nin 81 iline aynı büyüklükte birer tane hastane yapılsa maliyeti yaklaşık 17 milyar TL olacaktır. (Erbaş Ö, 2015</a:t>
            </a:r>
            <a:r>
              <a:rPr lang="tr-TR" dirty="0" smtClean="0"/>
              <a:t>)</a:t>
            </a:r>
          </a:p>
          <a:p>
            <a:pPr lvl="0"/>
            <a:r>
              <a:rPr lang="tr-TR" dirty="0"/>
              <a:t>Sağlık bakanlığı 2018 bütçesine açılmış olan 4 şehir hastanesi ve bu yıl açılacak hastaneler için 2.6 milyar TL kira ödeme bedeli koydu. Bu 2.6 milyarla hastane yapsak arsalar hazineden 150 yataklı tam teşekküllü 64 hastane </a:t>
            </a:r>
            <a:r>
              <a:rPr lang="tr-TR" dirty="0" smtClean="0"/>
              <a:t>yapılabiliyor. </a:t>
            </a:r>
            <a:r>
              <a:rPr lang="tr-TR" dirty="0"/>
              <a:t>Bir yıllık kira ile 150 yataklı 64 hastane yapabiliyorsak neden 25 yıl boyunca kira ödeyelim. </a:t>
            </a:r>
          </a:p>
          <a:p>
            <a:endParaRPr lang="tr-TR" dirty="0"/>
          </a:p>
        </p:txBody>
      </p:sp>
    </p:spTree>
    <p:extLst>
      <p:ext uri="{BB962C8B-B14F-4D97-AF65-F5344CB8AC3E}">
        <p14:creationId xmlns:p14="http://schemas.microsoft.com/office/powerpoint/2010/main" val="4097464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063869"/>
            <a:ext cx="8915400" cy="5389685"/>
          </a:xfrm>
        </p:spPr>
        <p:txBody>
          <a:bodyPr>
            <a:normAutofit/>
          </a:bodyPr>
          <a:lstStyle/>
          <a:p>
            <a:pPr lvl="0"/>
            <a:r>
              <a:rPr lang="tr-TR" dirty="0"/>
              <a:t>Şirketler yatırım maliyetlerini 3-4 yılda amorti edecekler. Buna karşın kira ödemeler 25 yıla tamamlanacak. Hem de döviz garantili!</a:t>
            </a:r>
          </a:p>
          <a:p>
            <a:pPr lvl="0"/>
            <a:r>
              <a:rPr lang="tr-TR" b="1" dirty="0"/>
              <a:t>Sadece inşaat yatırımında kazanan yandaş şirketler 25 yıllığına hastanenin bakım-onarım, destek hizmetleri ve tıbbi destek hizmetleri (laboratuvar hizmetleri, radyoloji hizmetleri, fizyoterapi hizmetleri, sterilizasyon gibi) şirkete devredildiğini de unutmamak gerekir. </a:t>
            </a:r>
            <a:r>
              <a:rPr lang="tr-TR" dirty="0"/>
              <a:t>Miktara bağlı verilen hizmetlerde (yemekhane, </a:t>
            </a:r>
            <a:r>
              <a:rPr lang="tr-TR" dirty="0" smtClean="0"/>
              <a:t>çamaşırhane </a:t>
            </a:r>
            <a:r>
              <a:rPr lang="tr-TR" dirty="0"/>
              <a:t>vb.) diğer kamu hastanelerine göre sözleşme koşullarının çok yüksek olduğu dile getiriliyor. Keza miktara bağlı olmayan hizmetlerde de %70 doluluk garantisini unutmamak gerekir. Hizmet sunulmasa da ödeme yapılacak.</a:t>
            </a:r>
          </a:p>
          <a:p>
            <a:pPr lvl="0"/>
            <a:r>
              <a:rPr lang="tr-TR" dirty="0"/>
              <a:t>Yine şehir hastaneleri sınırları içindeki her türlü ticari faaliyet şirkete ait. Otel, benzin istasyonu, kafeterya, kantinler, otopark, kreş, </a:t>
            </a:r>
            <a:r>
              <a:rPr lang="tr-TR" dirty="0" smtClean="0"/>
              <a:t>eczane, </a:t>
            </a:r>
            <a:r>
              <a:rPr lang="tr-TR" dirty="0"/>
              <a:t>AVM, aklınıza ne gelirse yani…</a:t>
            </a:r>
          </a:p>
          <a:p>
            <a:pPr lvl="0"/>
            <a:r>
              <a:rPr lang="tr-TR" dirty="0"/>
              <a:t>Tüm donanım yenileniyor. Peki taşınan hastanelerin tıbbi donanımı ne olacak</a:t>
            </a:r>
            <a:r>
              <a:rPr lang="tr-TR" dirty="0">
                <a:latin typeface="Arial" panose="020B0604020202020204" pitchFamily="34" charset="0"/>
                <a:cs typeface="Arial" panose="020B0604020202020204" pitchFamily="34" charset="0"/>
              </a:rPr>
              <a:t>?</a:t>
            </a:r>
            <a:r>
              <a:rPr lang="tr-TR" dirty="0"/>
              <a:t> Tıp teknolojisi çöplüğü mü olacağız</a:t>
            </a:r>
            <a:r>
              <a:rPr lang="tr-TR" dirty="0">
                <a:latin typeface="Arial" panose="020B0604020202020204" pitchFamily="34" charset="0"/>
                <a:cs typeface="Arial" panose="020B0604020202020204" pitchFamily="34" charset="0"/>
              </a:rPr>
              <a:t>?</a:t>
            </a:r>
          </a:p>
          <a:p>
            <a:pPr lvl="0"/>
            <a:r>
              <a:rPr lang="tr-TR" dirty="0"/>
              <a:t>Yapılalı veya onarılalı henüz 5 yıl dahi olmamış devlet hastaneleri bile taşınıyor.</a:t>
            </a:r>
          </a:p>
          <a:p>
            <a:endParaRPr lang="tr-TR" dirty="0"/>
          </a:p>
        </p:txBody>
      </p:sp>
    </p:spTree>
    <p:extLst>
      <p:ext uri="{BB962C8B-B14F-4D97-AF65-F5344CB8AC3E}">
        <p14:creationId xmlns:p14="http://schemas.microsoft.com/office/powerpoint/2010/main" val="32819055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965" y="1540773"/>
            <a:ext cx="3756805" cy="2863304"/>
          </a:xfrm>
        </p:spPr>
        <p:txBody>
          <a:bodyPr>
            <a:normAutofit/>
          </a:bodyPr>
          <a:lstStyle/>
          <a:p>
            <a:r>
              <a:rPr lang="en-US" dirty="0" err="1" smtClean="0"/>
              <a:t>Şirket</a:t>
            </a:r>
            <a:r>
              <a:rPr lang="en-US" dirty="0" smtClean="0"/>
              <a:t> ne </a:t>
            </a:r>
            <a:r>
              <a:rPr lang="en-US" dirty="0" err="1" smtClean="0"/>
              <a:t>kazanıyor</a:t>
            </a:r>
            <a:r>
              <a:rPr lang="en-US" dirty="0" smtClean="0"/>
              <a:t> </a:t>
            </a:r>
            <a:r>
              <a:rPr lang="en-US" dirty="0" err="1" smtClean="0"/>
              <a:t>özetleyelim</a:t>
            </a:r>
            <a:r>
              <a:rPr lang="en-US" dirty="0" smtClean="0"/>
              <a:t> </a:t>
            </a:r>
            <a:r>
              <a:rPr lang="en-US" dirty="0" err="1" smtClean="0"/>
              <a:t>isterseniz</a:t>
            </a:r>
            <a:endParaRPr lang="en-US" dirty="0"/>
          </a:p>
        </p:txBody>
      </p:sp>
      <p:graphicFrame>
        <p:nvGraphicFramePr>
          <p:cNvPr id="4" name="Content Placeholder 3"/>
          <p:cNvGraphicFramePr>
            <a:graphicFrameLocks noGrp="1"/>
          </p:cNvGraphicFramePr>
          <p:nvPr>
            <p:ph idx="1"/>
          </p:nvPr>
        </p:nvGraphicFramePr>
        <p:xfrm>
          <a:off x="2818587" y="696933"/>
          <a:ext cx="8915400" cy="58201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EKOLOJİ VE ŞEHİR PLANLAMASI AÇISINDAN CİDDİ SORUNLAR İÇERİYOR</a:t>
            </a:r>
            <a:endParaRPr lang="tr-TR" dirty="0"/>
          </a:p>
        </p:txBody>
      </p:sp>
      <p:sp>
        <p:nvSpPr>
          <p:cNvPr id="3" name="İçerik Yer Tutucusu 2"/>
          <p:cNvSpPr>
            <a:spLocks noGrp="1"/>
          </p:cNvSpPr>
          <p:nvPr>
            <p:ph idx="1"/>
          </p:nvPr>
        </p:nvSpPr>
        <p:spPr>
          <a:xfrm>
            <a:off x="2589212" y="2133600"/>
            <a:ext cx="8915400" cy="4328746"/>
          </a:xfrm>
        </p:spPr>
        <p:txBody>
          <a:bodyPr>
            <a:normAutofit fontScale="70000" lnSpcReduction="20000"/>
          </a:bodyPr>
          <a:lstStyle/>
          <a:p>
            <a:pPr lvl="0"/>
            <a:r>
              <a:rPr lang="tr-TR" b="1" dirty="0"/>
              <a:t>ÇED raporu istenmemesi </a:t>
            </a:r>
            <a:r>
              <a:rPr lang="tr-TR" dirty="0"/>
              <a:t>(Bu karar iptal ettirilmesine karşın henüz ÇED planı yapılmış bir şehir hastanesi projesi yok)</a:t>
            </a:r>
            <a:endParaRPr lang="tr-TR" sz="1600" dirty="0"/>
          </a:p>
          <a:p>
            <a:pPr lvl="0"/>
            <a:r>
              <a:rPr lang="tr-TR" dirty="0"/>
              <a:t>ÇED raporunun olumsuz geleceği mevcut hastanelerin ekoloji açısından ne kadar sorunlar </a:t>
            </a:r>
            <a:r>
              <a:rPr lang="tr-TR" dirty="0" smtClean="0"/>
              <a:t>taşıdığı mevcut örneklerden de anlaşılmaktadır. </a:t>
            </a:r>
          </a:p>
          <a:p>
            <a:pPr marL="0" lvl="0" indent="0">
              <a:buNone/>
            </a:pPr>
            <a:r>
              <a:rPr lang="tr-TR" dirty="0"/>
              <a:t> </a:t>
            </a:r>
            <a:r>
              <a:rPr lang="tr-TR" dirty="0" smtClean="0"/>
              <a:t>         Isparta</a:t>
            </a:r>
            <a:r>
              <a:rPr lang="tr-TR" dirty="0"/>
              <a:t>: </a:t>
            </a:r>
            <a:r>
              <a:rPr lang="tr-TR" b="1" dirty="0"/>
              <a:t>Hava kirliliğinin en çok hissedildiği yerde </a:t>
            </a:r>
            <a:endParaRPr lang="tr-TR" b="1" dirty="0" smtClean="0"/>
          </a:p>
          <a:p>
            <a:pPr marL="457200" lvl="1" indent="0">
              <a:buNone/>
            </a:pPr>
            <a:r>
              <a:rPr lang="tr-TR" dirty="0" smtClean="0"/>
              <a:t>Bilkent-Ankara</a:t>
            </a:r>
            <a:r>
              <a:rPr lang="tr-TR" dirty="0"/>
              <a:t>: Hastaneye gidecek yol yok. Bu nedenle </a:t>
            </a:r>
            <a:r>
              <a:rPr lang="tr-TR" b="1" dirty="0"/>
              <a:t>Atatürk Orman Çiftliği’nden geriye kalan alanları, içindeki Botanik Bahçesini de bölecek bir yol </a:t>
            </a:r>
            <a:r>
              <a:rPr lang="tr-TR" dirty="0"/>
              <a:t>planı yapılıyor. Yolun güzergahı ODTÜ’den geçiyor. </a:t>
            </a:r>
            <a:r>
              <a:rPr lang="tr-TR" b="1" dirty="0"/>
              <a:t>Arazi dere yatağı…</a:t>
            </a:r>
            <a:endParaRPr lang="tr-TR" sz="1400" dirty="0"/>
          </a:p>
          <a:p>
            <a:pPr marL="457200" lvl="1" indent="0">
              <a:buNone/>
            </a:pPr>
            <a:r>
              <a:rPr lang="tr-TR" dirty="0"/>
              <a:t>Kocaeli: </a:t>
            </a:r>
            <a:r>
              <a:rPr lang="tr-TR" b="1" dirty="0"/>
              <a:t>Askeri alan </a:t>
            </a:r>
            <a:r>
              <a:rPr lang="tr-TR" dirty="0"/>
              <a:t>tahsis edildi. Alan </a:t>
            </a:r>
            <a:r>
              <a:rPr lang="tr-TR" b="1" dirty="0"/>
              <a:t>mayınlı </a:t>
            </a:r>
            <a:r>
              <a:rPr lang="tr-TR" dirty="0"/>
              <a:t>çıktı; zaten Kocaeli’nde bölgenin adı “</a:t>
            </a:r>
            <a:r>
              <a:rPr lang="tr-TR" b="1" dirty="0"/>
              <a:t>cephanelik</a:t>
            </a:r>
            <a:r>
              <a:rPr lang="tr-TR" dirty="0"/>
              <a:t>”</a:t>
            </a:r>
            <a:endParaRPr lang="tr-TR" sz="1400" dirty="0"/>
          </a:p>
          <a:p>
            <a:pPr marL="457200" lvl="1" indent="0">
              <a:buNone/>
            </a:pPr>
            <a:r>
              <a:rPr lang="tr-TR" dirty="0"/>
              <a:t>Ordu: </a:t>
            </a:r>
            <a:r>
              <a:rPr lang="tr-TR" b="1" dirty="0"/>
              <a:t>Botanik bahçesi</a:t>
            </a:r>
            <a:endParaRPr lang="tr-TR" sz="1400" dirty="0"/>
          </a:p>
          <a:p>
            <a:pPr marL="457200" lvl="1" indent="0">
              <a:buNone/>
            </a:pPr>
            <a:r>
              <a:rPr lang="tr-TR" dirty="0"/>
              <a:t>Trabzon: Kıyı yasası çıkartıldı, </a:t>
            </a:r>
            <a:r>
              <a:rPr lang="tr-TR" b="1" dirty="0"/>
              <a:t>deniz doldurularak </a:t>
            </a:r>
            <a:r>
              <a:rPr lang="tr-TR" dirty="0"/>
              <a:t>yapılıyor</a:t>
            </a:r>
            <a:endParaRPr lang="tr-TR" sz="1400" dirty="0"/>
          </a:p>
          <a:p>
            <a:pPr marL="457200" lvl="1" indent="0">
              <a:buNone/>
            </a:pPr>
            <a:r>
              <a:rPr lang="tr-TR" dirty="0"/>
              <a:t>Kayseri: </a:t>
            </a:r>
            <a:r>
              <a:rPr lang="tr-TR" b="1" dirty="0"/>
              <a:t>Bataklık alanı</a:t>
            </a:r>
            <a:endParaRPr lang="tr-TR" sz="1400" dirty="0"/>
          </a:p>
          <a:p>
            <a:pPr marL="457200" lvl="1" indent="0">
              <a:buNone/>
            </a:pPr>
            <a:r>
              <a:rPr lang="tr-TR" dirty="0"/>
              <a:t>Elazığ: </a:t>
            </a:r>
            <a:r>
              <a:rPr lang="tr-TR" b="1" dirty="0"/>
              <a:t>Bir kısmı Şehitlik diğer kısmı SİT alanı</a:t>
            </a:r>
            <a:endParaRPr lang="tr-TR" sz="1400" dirty="0"/>
          </a:p>
          <a:p>
            <a:pPr marL="457200" lvl="1" indent="0">
              <a:buNone/>
            </a:pPr>
            <a:r>
              <a:rPr lang="tr-TR" dirty="0"/>
              <a:t>Konya: Ülkenin ilk </a:t>
            </a:r>
            <a:r>
              <a:rPr lang="tr-TR" b="1" dirty="0"/>
              <a:t>tohum geliştirme arazisi </a:t>
            </a:r>
            <a:r>
              <a:rPr lang="tr-TR" dirty="0"/>
              <a:t>üzerine inşa edilecekti, itirazlar sonucu </a:t>
            </a:r>
            <a:r>
              <a:rPr lang="tr-TR" b="1" dirty="0"/>
              <a:t>mezbaha ve otoyol </a:t>
            </a:r>
            <a:r>
              <a:rPr lang="tr-TR" dirty="0"/>
              <a:t>arasına sıkıştırılıyor</a:t>
            </a:r>
            <a:endParaRPr lang="tr-TR" sz="1400" dirty="0"/>
          </a:p>
          <a:p>
            <a:pPr marL="457200" lvl="1" indent="0">
              <a:buNone/>
            </a:pPr>
            <a:r>
              <a:rPr lang="tr-TR" dirty="0"/>
              <a:t>Bursa: Ulaşımın olmadığı </a:t>
            </a:r>
            <a:r>
              <a:rPr lang="tr-TR" b="1" dirty="0"/>
              <a:t>oto yollar </a:t>
            </a:r>
            <a:r>
              <a:rPr lang="tr-TR" dirty="0"/>
              <a:t>arasına yapılıyor</a:t>
            </a:r>
            <a:endParaRPr lang="tr-TR" sz="1400" dirty="0"/>
          </a:p>
          <a:p>
            <a:pPr lvl="0"/>
            <a:r>
              <a:rPr lang="tr-TR" dirty="0"/>
              <a:t>Şehir planlamasının hiçe sayılması nedeniyle başta ulaşım olmak üzere her türlü alt yapı açısından sorunlara yol açmakta.</a:t>
            </a:r>
            <a:endParaRPr lang="tr-TR" sz="1600" dirty="0"/>
          </a:p>
          <a:p>
            <a:pPr lvl="0"/>
            <a:r>
              <a:rPr lang="tr-TR" dirty="0"/>
              <a:t>Ayrıca kent talanıyla birlikte toplumsal </a:t>
            </a:r>
            <a:r>
              <a:rPr lang="tr-TR" dirty="0" smtClean="0"/>
              <a:t>bellek de silinmeye </a:t>
            </a:r>
            <a:r>
              <a:rPr lang="tr-TR" dirty="0"/>
              <a:t>çalışıyor.</a:t>
            </a:r>
            <a:endParaRPr lang="tr-TR" sz="1600" dirty="0"/>
          </a:p>
          <a:p>
            <a:endParaRPr lang="tr-TR" dirty="0"/>
          </a:p>
        </p:txBody>
      </p:sp>
    </p:spTree>
    <p:extLst>
      <p:ext uri="{BB962C8B-B14F-4D97-AF65-F5344CB8AC3E}">
        <p14:creationId xmlns:p14="http://schemas.microsoft.com/office/powerpoint/2010/main" val="39166155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a:t>
            </a:r>
            <a:r>
              <a:rPr lang="en-US" dirty="0" err="1" smtClean="0"/>
              <a:t>ağl</a:t>
            </a:r>
            <a:r>
              <a:rPr lang="tr-TR" dirty="0" smtClean="0"/>
              <a:t>ı</a:t>
            </a:r>
            <a:r>
              <a:rPr lang="en-US" dirty="0" smtClean="0"/>
              <a:t>k </a:t>
            </a:r>
            <a:r>
              <a:rPr lang="tr-TR" dirty="0" err="1"/>
              <a:t>E</a:t>
            </a:r>
            <a:r>
              <a:rPr lang="en-US" dirty="0" err="1" smtClean="0"/>
              <a:t>mekçileri</a:t>
            </a:r>
            <a:r>
              <a:rPr lang="en-US" dirty="0" smtClean="0"/>
              <a:t> </a:t>
            </a:r>
            <a:r>
              <a:rPr lang="tr-TR" dirty="0"/>
              <a:t>N</a:t>
            </a:r>
            <a:r>
              <a:rPr lang="en-US" dirty="0" smtClean="0"/>
              <a:t>as</a:t>
            </a:r>
            <a:r>
              <a:rPr lang="tr-TR" dirty="0" smtClean="0"/>
              <a:t>ı</a:t>
            </a:r>
            <a:r>
              <a:rPr lang="en-US" dirty="0" smtClean="0"/>
              <a:t>l </a:t>
            </a:r>
            <a:r>
              <a:rPr lang="tr-TR" dirty="0"/>
              <a:t>E</a:t>
            </a:r>
            <a:r>
              <a:rPr lang="en-US" dirty="0" err="1" smtClean="0"/>
              <a:t>tkilenecek</a:t>
            </a:r>
            <a:r>
              <a:rPr lang="tr-TR"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244580" y="2133600"/>
            <a:ext cx="6260032" cy="3777622"/>
          </a:xfrm>
        </p:spPr>
        <p:txBody>
          <a:bodyPr>
            <a:normAutofit/>
          </a:bodyPr>
          <a:lstStyle/>
          <a:p>
            <a:endParaRPr lang="en-US" dirty="0" smtClean="0"/>
          </a:p>
          <a:p>
            <a:pPr>
              <a:buNone/>
            </a:pPr>
            <a:r>
              <a:rPr lang="en-US" dirty="0" err="1" smtClean="0"/>
              <a:t>İki</a:t>
            </a:r>
            <a:r>
              <a:rPr lang="en-US" dirty="0" smtClean="0"/>
              <a:t> </a:t>
            </a:r>
            <a:r>
              <a:rPr lang="en-US" dirty="0" err="1" smtClean="0"/>
              <a:t>başlıkta</a:t>
            </a:r>
            <a:r>
              <a:rPr lang="en-US" dirty="0" smtClean="0"/>
              <a:t> </a:t>
            </a:r>
            <a:r>
              <a:rPr lang="en-US" dirty="0" err="1" smtClean="0"/>
              <a:t>toplayabiliriz</a:t>
            </a:r>
            <a:endParaRPr lang="en-US" dirty="0" smtClean="0"/>
          </a:p>
          <a:p>
            <a:r>
              <a:rPr lang="en-US" dirty="0" err="1" smtClean="0"/>
              <a:t>Şirkete</a:t>
            </a:r>
            <a:r>
              <a:rPr lang="en-US" dirty="0" smtClean="0"/>
              <a:t> </a:t>
            </a:r>
            <a:r>
              <a:rPr lang="en-US" dirty="0" err="1" smtClean="0"/>
              <a:t>devredilen</a:t>
            </a:r>
            <a:r>
              <a:rPr lang="en-US" dirty="0" smtClean="0"/>
              <a:t> </a:t>
            </a:r>
            <a:r>
              <a:rPr lang="en-US" dirty="0" err="1" smtClean="0"/>
              <a:t>hizmetler</a:t>
            </a:r>
            <a:r>
              <a:rPr lang="en-US" dirty="0" smtClean="0"/>
              <a:t> </a:t>
            </a:r>
            <a:r>
              <a:rPr lang="en-US" dirty="0" err="1" smtClean="0"/>
              <a:t>nedeniyle</a:t>
            </a:r>
            <a:r>
              <a:rPr lang="en-US" dirty="0" smtClean="0"/>
              <a:t> </a:t>
            </a:r>
            <a:r>
              <a:rPr lang="en-US" dirty="0" err="1" smtClean="0"/>
              <a:t>taşerona</a:t>
            </a:r>
            <a:r>
              <a:rPr lang="en-US" dirty="0" smtClean="0"/>
              <a:t> </a:t>
            </a:r>
            <a:r>
              <a:rPr lang="en-US" dirty="0" err="1" smtClean="0"/>
              <a:t>bağlı</a:t>
            </a:r>
            <a:r>
              <a:rPr lang="en-US" dirty="0" smtClean="0"/>
              <a:t> </a:t>
            </a:r>
            <a:r>
              <a:rPr lang="en-US" dirty="0" err="1" smtClean="0"/>
              <a:t>çalışmanın</a:t>
            </a:r>
            <a:r>
              <a:rPr lang="en-US" dirty="0" smtClean="0"/>
              <a:t> </a:t>
            </a:r>
            <a:r>
              <a:rPr lang="en-US" dirty="0" err="1" smtClean="0"/>
              <a:t>kalıcı</a:t>
            </a:r>
            <a:r>
              <a:rPr lang="en-US" dirty="0" smtClean="0"/>
              <a:t> hale </a:t>
            </a:r>
            <a:r>
              <a:rPr lang="en-US" dirty="0" err="1" smtClean="0"/>
              <a:t>gelmesi</a:t>
            </a:r>
            <a:r>
              <a:rPr lang="en-US" dirty="0" smtClean="0"/>
              <a:t> </a:t>
            </a:r>
            <a:r>
              <a:rPr lang="en-US" dirty="0" err="1" smtClean="0"/>
              <a:t>ve</a:t>
            </a:r>
            <a:r>
              <a:rPr lang="en-US" dirty="0" smtClean="0"/>
              <a:t> </a:t>
            </a:r>
            <a:r>
              <a:rPr lang="en-US" dirty="0" err="1" smtClean="0"/>
              <a:t>yelpazesinin</a:t>
            </a:r>
            <a:r>
              <a:rPr lang="en-US" dirty="0" smtClean="0"/>
              <a:t> </a:t>
            </a:r>
            <a:r>
              <a:rPr lang="en-US" dirty="0" err="1" smtClean="0"/>
              <a:t>genişlemesi</a:t>
            </a:r>
            <a:r>
              <a:rPr lang="en-US" dirty="0" smtClean="0"/>
              <a:t> </a:t>
            </a:r>
          </a:p>
          <a:p>
            <a:pPr lvl="1"/>
            <a:r>
              <a:rPr lang="en-US" dirty="0" smtClean="0"/>
              <a:t>(</a:t>
            </a:r>
            <a:r>
              <a:rPr lang="en-US" dirty="0" err="1" smtClean="0"/>
              <a:t>taşeron</a:t>
            </a:r>
            <a:r>
              <a:rPr lang="en-US" dirty="0" smtClean="0"/>
              <a:t> </a:t>
            </a:r>
            <a:r>
              <a:rPr lang="en-US" dirty="0" err="1" smtClean="0"/>
              <a:t>işçilerin</a:t>
            </a:r>
            <a:r>
              <a:rPr lang="en-US" dirty="0" smtClean="0"/>
              <a:t> </a:t>
            </a:r>
            <a:r>
              <a:rPr lang="en-US" dirty="0" err="1" smtClean="0"/>
              <a:t>güvencesizleştirilmeleri</a:t>
            </a:r>
            <a:r>
              <a:rPr lang="en-US" dirty="0" smtClean="0"/>
              <a:t> </a:t>
            </a:r>
            <a:r>
              <a:rPr lang="en-US" dirty="0" err="1" smtClean="0"/>
              <a:t>konusunda</a:t>
            </a:r>
            <a:r>
              <a:rPr lang="en-US" dirty="0" smtClean="0"/>
              <a:t> </a:t>
            </a:r>
            <a:r>
              <a:rPr lang="en-US" dirty="0" err="1" smtClean="0"/>
              <a:t>kamuoyu</a:t>
            </a:r>
            <a:r>
              <a:rPr lang="en-US" dirty="0" smtClean="0"/>
              <a:t> </a:t>
            </a:r>
            <a:r>
              <a:rPr lang="en-US" dirty="0" err="1" smtClean="0"/>
              <a:t>ayrıntılı</a:t>
            </a:r>
            <a:r>
              <a:rPr lang="en-US" dirty="0" smtClean="0"/>
              <a:t> </a:t>
            </a:r>
            <a:r>
              <a:rPr lang="en-US" dirty="0" err="1" smtClean="0"/>
              <a:t>bilgiye</a:t>
            </a:r>
            <a:r>
              <a:rPr lang="en-US" dirty="0" smtClean="0"/>
              <a:t> </a:t>
            </a:r>
            <a:r>
              <a:rPr lang="en-US" dirty="0" err="1" smtClean="0"/>
              <a:t>sahip</a:t>
            </a:r>
            <a:r>
              <a:rPr lang="en-US" dirty="0" smtClean="0"/>
              <a:t>;  </a:t>
            </a:r>
            <a:r>
              <a:rPr lang="en-US" dirty="0" err="1" smtClean="0"/>
              <a:t>istihdam</a:t>
            </a:r>
            <a:r>
              <a:rPr lang="en-US" dirty="0" smtClean="0"/>
              <a:t>, </a:t>
            </a:r>
            <a:r>
              <a:rPr lang="en-US" dirty="0" err="1" smtClean="0"/>
              <a:t>ücret</a:t>
            </a:r>
            <a:r>
              <a:rPr lang="en-US" dirty="0" smtClean="0"/>
              <a:t>, </a:t>
            </a:r>
            <a:r>
              <a:rPr lang="en-US" dirty="0" err="1" smtClean="0"/>
              <a:t>çalışma</a:t>
            </a:r>
            <a:r>
              <a:rPr lang="en-US" dirty="0" smtClean="0"/>
              <a:t> </a:t>
            </a:r>
            <a:r>
              <a:rPr lang="en-US" dirty="0" err="1" smtClean="0"/>
              <a:t>saatleri</a:t>
            </a:r>
            <a:r>
              <a:rPr lang="en-US" dirty="0" smtClean="0"/>
              <a:t>, </a:t>
            </a:r>
            <a:r>
              <a:rPr lang="en-US" dirty="0" err="1" smtClean="0"/>
              <a:t>görev</a:t>
            </a:r>
            <a:r>
              <a:rPr lang="en-US" dirty="0" smtClean="0"/>
              <a:t> </a:t>
            </a:r>
            <a:r>
              <a:rPr lang="en-US" dirty="0" err="1" smtClean="0"/>
              <a:t>dışı</a:t>
            </a:r>
            <a:r>
              <a:rPr lang="en-US" dirty="0" smtClean="0"/>
              <a:t> </a:t>
            </a:r>
            <a:r>
              <a:rPr lang="en-US" dirty="0" err="1" smtClean="0"/>
              <a:t>işi</a:t>
            </a:r>
            <a:r>
              <a:rPr lang="en-US" dirty="0" smtClean="0"/>
              <a:t> </a:t>
            </a:r>
            <a:r>
              <a:rPr lang="en-US" dirty="0" err="1" smtClean="0"/>
              <a:t>yapmalar</a:t>
            </a:r>
            <a:r>
              <a:rPr lang="en-US" dirty="0" smtClean="0"/>
              <a:t>, </a:t>
            </a:r>
            <a:r>
              <a:rPr lang="en-US" dirty="0" err="1" smtClean="0"/>
              <a:t>işçi</a:t>
            </a:r>
            <a:r>
              <a:rPr lang="en-US" dirty="0" smtClean="0"/>
              <a:t> </a:t>
            </a:r>
            <a:r>
              <a:rPr lang="en-US" dirty="0" err="1" smtClean="0"/>
              <a:t>sağlığı</a:t>
            </a:r>
            <a:r>
              <a:rPr lang="en-US" dirty="0" smtClean="0"/>
              <a:t> </a:t>
            </a:r>
            <a:r>
              <a:rPr lang="en-US" dirty="0" err="1" smtClean="0"/>
              <a:t>ve</a:t>
            </a:r>
            <a:r>
              <a:rPr lang="en-US" dirty="0" smtClean="0"/>
              <a:t> </a:t>
            </a:r>
            <a:r>
              <a:rPr lang="en-US" dirty="0" err="1" smtClean="0"/>
              <a:t>güvenliği</a:t>
            </a:r>
            <a:r>
              <a:rPr lang="en-US" dirty="0" smtClean="0"/>
              <a:t> </a:t>
            </a:r>
            <a:r>
              <a:rPr lang="en-US" dirty="0" err="1" smtClean="0"/>
              <a:t>hizmetlerinin</a:t>
            </a:r>
            <a:r>
              <a:rPr lang="en-US" dirty="0" smtClean="0"/>
              <a:t> </a:t>
            </a:r>
            <a:r>
              <a:rPr lang="en-US" dirty="0" err="1" smtClean="0"/>
              <a:t>niteliksizliği</a:t>
            </a:r>
            <a:r>
              <a:rPr lang="en-US" dirty="0" smtClean="0"/>
              <a:t>, </a:t>
            </a:r>
            <a:r>
              <a:rPr lang="en-US" dirty="0" err="1" smtClean="0"/>
              <a:t>çalışma</a:t>
            </a:r>
            <a:r>
              <a:rPr lang="en-US" dirty="0" smtClean="0"/>
              <a:t> </a:t>
            </a:r>
            <a:r>
              <a:rPr lang="en-US" dirty="0" err="1" smtClean="0"/>
              <a:t>koşullarının</a:t>
            </a:r>
            <a:r>
              <a:rPr lang="en-US" dirty="0" smtClean="0"/>
              <a:t> </a:t>
            </a:r>
            <a:r>
              <a:rPr lang="en-US" dirty="0" err="1" smtClean="0"/>
              <a:t>ve</a:t>
            </a:r>
            <a:r>
              <a:rPr lang="en-US" dirty="0" smtClean="0"/>
              <a:t> </a:t>
            </a:r>
            <a:r>
              <a:rPr lang="en-US" dirty="0" err="1" smtClean="0"/>
              <a:t>sosyal</a:t>
            </a:r>
            <a:r>
              <a:rPr lang="en-US" dirty="0" smtClean="0"/>
              <a:t> </a:t>
            </a:r>
            <a:r>
              <a:rPr lang="en-US" dirty="0" err="1" smtClean="0"/>
              <a:t>olankalrının</a:t>
            </a:r>
            <a:r>
              <a:rPr lang="en-US" dirty="0" smtClean="0"/>
              <a:t> </a:t>
            </a:r>
            <a:r>
              <a:rPr lang="en-US" dirty="0" err="1" smtClean="0"/>
              <a:t>yokluğu</a:t>
            </a:r>
            <a:r>
              <a:rPr lang="en-US" dirty="0" smtClean="0"/>
              <a:t> </a:t>
            </a:r>
            <a:r>
              <a:rPr lang="en-US" dirty="0" err="1" smtClean="0"/>
              <a:t>diye</a:t>
            </a:r>
            <a:r>
              <a:rPr lang="en-US" dirty="0" smtClean="0"/>
              <a:t> </a:t>
            </a:r>
            <a:r>
              <a:rPr lang="en-US" dirty="0" err="1" smtClean="0"/>
              <a:t>sıralaya</a:t>
            </a:r>
            <a:r>
              <a:rPr lang="en-US" dirty="0" smtClean="0"/>
              <a:t> </a:t>
            </a:r>
            <a:r>
              <a:rPr lang="en-US" dirty="0" err="1" smtClean="0"/>
              <a:t>biliriz</a:t>
            </a:r>
            <a:r>
              <a:rPr lang="en-US" dirty="0" smtClean="0"/>
              <a:t>. </a:t>
            </a:r>
          </a:p>
          <a:p>
            <a:r>
              <a:rPr lang="en-US" dirty="0" err="1" smtClean="0"/>
              <a:t>Endüstr</a:t>
            </a:r>
            <a:r>
              <a:rPr lang="tr-TR" dirty="0" smtClean="0"/>
              <a:t>i</a:t>
            </a:r>
            <a:r>
              <a:rPr lang="en-US" dirty="0" err="1" smtClean="0"/>
              <a:t>yel</a:t>
            </a:r>
            <a:r>
              <a:rPr lang="en-US" dirty="0" smtClean="0"/>
              <a:t> </a:t>
            </a:r>
            <a:r>
              <a:rPr lang="en-US" dirty="0" err="1" smtClean="0"/>
              <a:t>sağlık</a:t>
            </a:r>
            <a:r>
              <a:rPr lang="en-US" dirty="0" smtClean="0"/>
              <a:t> </a:t>
            </a:r>
            <a:r>
              <a:rPr lang="en-US" dirty="0" err="1" smtClean="0"/>
              <a:t>diye</a:t>
            </a:r>
            <a:r>
              <a:rPr lang="en-US" dirty="0" smtClean="0"/>
              <a:t> </a:t>
            </a:r>
            <a:r>
              <a:rPr lang="en-US" dirty="0" err="1" smtClean="0"/>
              <a:t>dile</a:t>
            </a:r>
            <a:r>
              <a:rPr lang="en-US" dirty="0" smtClean="0"/>
              <a:t> </a:t>
            </a:r>
            <a:r>
              <a:rPr lang="en-US" dirty="0" err="1" smtClean="0"/>
              <a:t>getirilen</a:t>
            </a:r>
            <a:r>
              <a:rPr lang="en-US" dirty="0" smtClean="0"/>
              <a:t> </a:t>
            </a:r>
            <a:r>
              <a:rPr lang="en-US" dirty="0" err="1" smtClean="0"/>
              <a:t>yalın</a:t>
            </a:r>
            <a:r>
              <a:rPr lang="en-US" dirty="0" smtClean="0"/>
              <a:t> </a:t>
            </a:r>
            <a:r>
              <a:rPr lang="en-US" dirty="0" err="1" smtClean="0"/>
              <a:t>sağlık</a:t>
            </a:r>
            <a:r>
              <a:rPr lang="en-US" dirty="0" smtClean="0"/>
              <a:t> </a:t>
            </a:r>
            <a:r>
              <a:rPr lang="en-US" dirty="0" err="1" smtClean="0"/>
              <a:t>uygulamaları</a:t>
            </a:r>
            <a:endParaRPr lang="en-US" dirty="0" smtClean="0"/>
          </a:p>
          <a:p>
            <a:endParaRPr lang="en-US" dirty="0"/>
          </a:p>
        </p:txBody>
      </p:sp>
      <p:graphicFrame>
        <p:nvGraphicFramePr>
          <p:cNvPr id="4" name="Diagram 3"/>
          <p:cNvGraphicFramePr/>
          <p:nvPr/>
        </p:nvGraphicFramePr>
        <p:xfrm>
          <a:off x="478279" y="1220666"/>
          <a:ext cx="4156083" cy="5229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31968" y="603816"/>
            <a:ext cx="6260032" cy="5224122"/>
          </a:xfrm>
        </p:spPr>
        <p:txBody>
          <a:bodyPr>
            <a:normAutofit/>
          </a:bodyPr>
          <a:lstStyle/>
          <a:p>
            <a:endParaRPr lang="en-US" dirty="0" smtClean="0"/>
          </a:p>
          <a:p>
            <a:pPr lvl="0"/>
            <a:r>
              <a:rPr lang="en-US" sz="2400" dirty="0" err="1" smtClean="0"/>
              <a:t>Hatırlayalım</a:t>
            </a:r>
            <a:r>
              <a:rPr lang="en-US" sz="2400" dirty="0" smtClean="0"/>
              <a:t> ne </a:t>
            </a:r>
            <a:r>
              <a:rPr lang="en-US" sz="2400" dirty="0" err="1" smtClean="0"/>
              <a:t>denmişti</a:t>
            </a:r>
            <a:r>
              <a:rPr lang="en-US" sz="2400" dirty="0" smtClean="0"/>
              <a:t>: </a:t>
            </a:r>
            <a:r>
              <a:rPr lang="tr-TR" sz="2400" dirty="0" smtClean="0">
                <a:latin typeface="Arial" panose="020B0604020202020204" pitchFamily="34" charset="0"/>
                <a:cs typeface="Arial" panose="020B0604020202020204" pitchFamily="34" charset="0"/>
              </a:rPr>
              <a:t>«</a:t>
            </a:r>
            <a:r>
              <a:rPr lang="tr-TR" sz="2400" b="1" dirty="0" smtClean="0"/>
              <a:t>özel sektörün operasyonel etkinliği-verimliliği, zamanı daha iyi yönetebilmesi</a:t>
            </a:r>
            <a:r>
              <a:rPr lang="tr-TR" sz="2400" b="1" dirty="0" smtClean="0">
                <a:latin typeface="Arial" panose="020B0604020202020204" pitchFamily="34" charset="0"/>
                <a:cs typeface="Arial" panose="020B0604020202020204" pitchFamily="34" charset="0"/>
              </a:rPr>
              <a:t>»</a:t>
            </a:r>
            <a:r>
              <a:rPr lang="tr-TR" sz="2400" b="1" dirty="0" smtClean="0"/>
              <a:t> </a:t>
            </a:r>
          </a:p>
          <a:p>
            <a:pPr lvl="0"/>
            <a:r>
              <a:rPr lang="tr-TR" sz="2400" dirty="0" smtClean="0"/>
              <a:t>Bir çok hastanede çalışan sağlık emekçileri tek hastanede toplanarak emek verimlilikleri maksimize hale getirilecek.</a:t>
            </a:r>
          </a:p>
          <a:p>
            <a:pPr lvl="0"/>
            <a:r>
              <a:rPr lang="tr-TR" sz="2400" dirty="0" smtClean="0"/>
              <a:t>Yani sağlık emekçilerinin tüm çalışma saatlerinden artıdeğer sızdırılacak. Yalın sağlık uygulamaları denilerek sağlıkta fabrika rejimine geçirilecek. </a:t>
            </a:r>
          </a:p>
          <a:p>
            <a:endParaRPr lang="en-US" sz="2400" dirty="0"/>
          </a:p>
        </p:txBody>
      </p:sp>
      <p:graphicFrame>
        <p:nvGraphicFramePr>
          <p:cNvPr id="4" name="Diagram 3"/>
          <p:cNvGraphicFramePr/>
          <p:nvPr/>
        </p:nvGraphicFramePr>
        <p:xfrm>
          <a:off x="0" y="249855"/>
          <a:ext cx="5267152" cy="62671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37162"/>
            <a:ext cx="8915400" cy="4585746"/>
          </a:xfrm>
        </p:spPr>
        <p:txBody>
          <a:bodyPr>
            <a:normAutofit fontScale="92500" lnSpcReduction="20000"/>
          </a:bodyPr>
          <a:lstStyle/>
          <a:p>
            <a:r>
              <a:rPr lang="en-US" sz="2800" dirty="0" err="1" smtClean="0"/>
              <a:t>Kamu</a:t>
            </a:r>
            <a:r>
              <a:rPr lang="en-US" sz="2800" dirty="0" err="1"/>
              <a:t>-Özel</a:t>
            </a:r>
            <a:r>
              <a:rPr lang="en-US" sz="2800" dirty="0"/>
              <a:t> </a:t>
            </a:r>
            <a:r>
              <a:rPr lang="en-US" sz="2800" dirty="0" err="1"/>
              <a:t>Ortaklığı</a:t>
            </a:r>
            <a:r>
              <a:rPr lang="en-US" sz="2800" dirty="0"/>
              <a:t> (KÖO) </a:t>
            </a:r>
            <a:r>
              <a:rPr lang="en-US" sz="2800" dirty="0" err="1"/>
              <a:t>modeli</a:t>
            </a:r>
            <a:r>
              <a:rPr lang="en-US" sz="2800" dirty="0" smtClean="0"/>
              <a:t> </a:t>
            </a:r>
            <a:r>
              <a:rPr lang="en-US" sz="2800" dirty="0" err="1" smtClean="0"/>
              <a:t>ile</a:t>
            </a:r>
            <a:r>
              <a:rPr lang="en-US" sz="2800" dirty="0" smtClean="0"/>
              <a:t> </a:t>
            </a:r>
            <a:r>
              <a:rPr lang="en-US" sz="2800" dirty="0" err="1" smtClean="0"/>
              <a:t>olumlu</a:t>
            </a:r>
            <a:r>
              <a:rPr lang="en-US" sz="2800" dirty="0" smtClean="0"/>
              <a:t> </a:t>
            </a:r>
            <a:r>
              <a:rPr lang="en-US" sz="2800" dirty="0" err="1" smtClean="0"/>
              <a:t>bir</a:t>
            </a:r>
            <a:r>
              <a:rPr lang="en-US" sz="2800" dirty="0" smtClean="0"/>
              <a:t> </a:t>
            </a:r>
            <a:r>
              <a:rPr lang="en-US" sz="2800" dirty="0" err="1" smtClean="0"/>
              <a:t>hava</a:t>
            </a:r>
            <a:r>
              <a:rPr lang="en-US" sz="2800" dirty="0" smtClean="0"/>
              <a:t> </a:t>
            </a:r>
            <a:r>
              <a:rPr lang="en-US" sz="2800" dirty="0" err="1" smtClean="0"/>
              <a:t>yaratılıyor</a:t>
            </a:r>
            <a:endParaRPr lang="en-US" sz="2800" dirty="0" smtClean="0"/>
          </a:p>
          <a:p>
            <a:r>
              <a:rPr lang="en-US" sz="2800" dirty="0" err="1" smtClean="0"/>
              <a:t>Özel</a:t>
            </a:r>
            <a:r>
              <a:rPr lang="en-US" sz="2800" dirty="0" smtClean="0"/>
              <a:t> </a:t>
            </a:r>
            <a:r>
              <a:rPr lang="en-US" sz="2800" dirty="0" err="1" smtClean="0"/>
              <a:t>sektör</a:t>
            </a:r>
            <a:r>
              <a:rPr lang="en-US" sz="2800" dirty="0" smtClean="0"/>
              <a:t> </a:t>
            </a:r>
            <a:r>
              <a:rPr lang="en-US" sz="2800" dirty="0" err="1" smtClean="0"/>
              <a:t>devlet</a:t>
            </a:r>
            <a:r>
              <a:rPr lang="en-US" sz="2800" dirty="0" smtClean="0"/>
              <a:t> </a:t>
            </a:r>
            <a:r>
              <a:rPr lang="en-US" sz="2800" dirty="0" err="1" smtClean="0"/>
              <a:t>adına</a:t>
            </a:r>
            <a:r>
              <a:rPr lang="en-US" sz="2800" dirty="0" smtClean="0"/>
              <a:t> </a:t>
            </a:r>
            <a:r>
              <a:rPr lang="en-US" sz="2800" dirty="0" err="1" smtClean="0"/>
              <a:t>olumlu</a:t>
            </a:r>
            <a:r>
              <a:rPr lang="en-US" sz="2800" dirty="0" smtClean="0"/>
              <a:t> </a:t>
            </a:r>
            <a:r>
              <a:rPr lang="en-US" sz="2800" dirty="0" err="1" smtClean="0"/>
              <a:t>işler</a:t>
            </a:r>
            <a:r>
              <a:rPr lang="en-US" sz="2800" dirty="0" smtClean="0"/>
              <a:t> </a:t>
            </a:r>
            <a:r>
              <a:rPr lang="en-US" sz="2800" dirty="0" err="1" smtClean="0"/>
              <a:t>yapıyor</a:t>
            </a:r>
            <a:r>
              <a:rPr lang="en-US" sz="2800" dirty="0" smtClean="0"/>
              <a:t>, </a:t>
            </a:r>
            <a:r>
              <a:rPr lang="en-US" sz="2800" dirty="0" err="1" smtClean="0"/>
              <a:t>ortaklıktan</a:t>
            </a:r>
            <a:r>
              <a:rPr lang="en-US" sz="2800" dirty="0" smtClean="0"/>
              <a:t> </a:t>
            </a:r>
            <a:r>
              <a:rPr lang="en-US" sz="2800" dirty="0" err="1" smtClean="0"/>
              <a:t>asıl</a:t>
            </a:r>
            <a:r>
              <a:rPr lang="en-US" sz="2800" dirty="0" smtClean="0"/>
              <a:t> </a:t>
            </a:r>
            <a:r>
              <a:rPr lang="en-US" sz="2800" dirty="0" err="1" smtClean="0"/>
              <a:t>kazanan</a:t>
            </a:r>
            <a:r>
              <a:rPr lang="en-US" sz="2800" dirty="0" smtClean="0"/>
              <a:t> </a:t>
            </a:r>
            <a:r>
              <a:rPr lang="en-US" sz="2800" dirty="0" err="1" smtClean="0"/>
              <a:t>devlet</a:t>
            </a:r>
            <a:r>
              <a:rPr lang="en-US" sz="2800" dirty="0" smtClean="0"/>
              <a:t>, </a:t>
            </a:r>
            <a:r>
              <a:rPr lang="en-US" sz="2800" dirty="0" err="1" smtClean="0"/>
              <a:t>halk</a:t>
            </a:r>
            <a:r>
              <a:rPr lang="en-US" sz="2800" dirty="0" smtClean="0"/>
              <a:t> </a:t>
            </a:r>
            <a:r>
              <a:rPr lang="en-US" sz="2800" dirty="0" err="1" smtClean="0"/>
              <a:t>olacak</a:t>
            </a:r>
            <a:r>
              <a:rPr lang="en-US" sz="2800" dirty="0" smtClean="0"/>
              <a:t> </a:t>
            </a:r>
            <a:r>
              <a:rPr lang="en-US" sz="2800" dirty="0" err="1" smtClean="0"/>
              <a:t>deniyor</a:t>
            </a:r>
            <a:endParaRPr lang="en-US" sz="2800" dirty="0" smtClean="0"/>
          </a:p>
          <a:p>
            <a:r>
              <a:rPr lang="en-US" sz="2800" dirty="0" err="1" smtClean="0"/>
              <a:t>Sağlık</a:t>
            </a:r>
            <a:r>
              <a:rPr lang="en-US" sz="2800" dirty="0" smtClean="0"/>
              <a:t> </a:t>
            </a:r>
            <a:r>
              <a:rPr lang="en-US" sz="2800" dirty="0" err="1" smtClean="0"/>
              <a:t>hizmetlerinde</a:t>
            </a:r>
            <a:r>
              <a:rPr lang="en-US" sz="2800" dirty="0" smtClean="0"/>
              <a:t> </a:t>
            </a:r>
            <a:r>
              <a:rPr lang="en-US" sz="2800" dirty="0" err="1" smtClean="0"/>
              <a:t>vatandaşın</a:t>
            </a:r>
            <a:r>
              <a:rPr lang="en-US" sz="2800" dirty="0" smtClean="0"/>
              <a:t> </a:t>
            </a:r>
            <a:r>
              <a:rPr lang="en-US" sz="2800" dirty="0" err="1" smtClean="0"/>
              <a:t>özelleştirmelere</a:t>
            </a:r>
            <a:r>
              <a:rPr lang="en-US" sz="2800" dirty="0" smtClean="0"/>
              <a:t> </a:t>
            </a:r>
            <a:r>
              <a:rPr lang="en-US" sz="2800" dirty="0" err="1" smtClean="0"/>
              <a:t>göre</a:t>
            </a:r>
            <a:r>
              <a:rPr lang="en-US" sz="2800" dirty="0" smtClean="0"/>
              <a:t> </a:t>
            </a:r>
            <a:r>
              <a:rPr lang="en-US" sz="2800" dirty="0" err="1" smtClean="0"/>
              <a:t>tepkisi</a:t>
            </a:r>
            <a:r>
              <a:rPr lang="en-US" sz="2800" dirty="0" smtClean="0"/>
              <a:t> </a:t>
            </a:r>
            <a:r>
              <a:rPr lang="en-US" sz="2800" dirty="0" err="1" smtClean="0"/>
              <a:t>yumuşat</a:t>
            </a:r>
            <a:r>
              <a:rPr lang="tr-TR" sz="2800" dirty="0" smtClean="0"/>
              <a:t>ı</a:t>
            </a:r>
            <a:r>
              <a:rPr lang="en-US" sz="2800" dirty="0" err="1" smtClean="0"/>
              <a:t>lıyor</a:t>
            </a:r>
            <a:r>
              <a:rPr lang="en-US" sz="2800" dirty="0" smtClean="0"/>
              <a:t>, </a:t>
            </a:r>
            <a:r>
              <a:rPr lang="en-US" sz="2800" dirty="0" err="1" smtClean="0"/>
              <a:t>ortaklık</a:t>
            </a:r>
            <a:r>
              <a:rPr lang="en-US" sz="2800" dirty="0" smtClean="0"/>
              <a:t> </a:t>
            </a:r>
            <a:r>
              <a:rPr lang="en-US" sz="2800" dirty="0" err="1" smtClean="0"/>
              <a:t>ve</a:t>
            </a:r>
            <a:r>
              <a:rPr lang="en-US" sz="2800" dirty="0" smtClean="0"/>
              <a:t> </a:t>
            </a:r>
            <a:r>
              <a:rPr lang="en-US" sz="2800" dirty="0" err="1" smtClean="0"/>
              <a:t>işbirliği</a:t>
            </a:r>
            <a:r>
              <a:rPr lang="en-US" sz="2800" dirty="0" smtClean="0"/>
              <a:t> </a:t>
            </a:r>
            <a:r>
              <a:rPr lang="en-US" sz="2800" dirty="0" err="1" smtClean="0"/>
              <a:t>sözcüklerinin</a:t>
            </a:r>
            <a:r>
              <a:rPr lang="en-US" sz="2800" dirty="0" smtClean="0"/>
              <a:t> </a:t>
            </a:r>
            <a:r>
              <a:rPr lang="en-US" sz="2800" dirty="0" err="1" smtClean="0"/>
              <a:t>arkasına</a:t>
            </a:r>
            <a:r>
              <a:rPr lang="en-US" sz="2800" dirty="0" smtClean="0"/>
              <a:t> </a:t>
            </a:r>
            <a:r>
              <a:rPr lang="en-US" sz="2800" dirty="0" err="1" smtClean="0"/>
              <a:t>yaslanılıyor</a:t>
            </a:r>
            <a:endParaRPr lang="en-US" sz="2800" dirty="0" smtClean="0"/>
          </a:p>
          <a:p>
            <a:r>
              <a:rPr lang="en-US" sz="2800" dirty="0" err="1" smtClean="0"/>
              <a:t>Gerçekte</a:t>
            </a:r>
            <a:r>
              <a:rPr lang="en-US" sz="2800" dirty="0" smtClean="0"/>
              <a:t> </a:t>
            </a:r>
            <a:r>
              <a:rPr lang="en-US" sz="2800" dirty="0" err="1" smtClean="0"/>
              <a:t>ise</a:t>
            </a:r>
            <a:r>
              <a:rPr lang="en-US" sz="2800" dirty="0" smtClean="0"/>
              <a:t> </a:t>
            </a:r>
            <a:r>
              <a:rPr lang="en-US" sz="2800" dirty="0" err="1" smtClean="0"/>
              <a:t>devlet</a:t>
            </a:r>
            <a:r>
              <a:rPr lang="en-US" sz="2800" dirty="0" smtClean="0"/>
              <a:t> </a:t>
            </a:r>
            <a:r>
              <a:rPr lang="en-US" sz="2800" dirty="0" err="1" smtClean="0"/>
              <a:t>ile</a:t>
            </a:r>
            <a:r>
              <a:rPr lang="en-US" sz="2800" dirty="0" smtClean="0"/>
              <a:t> </a:t>
            </a:r>
            <a:r>
              <a:rPr lang="en-US" sz="2800" dirty="0" err="1" smtClean="0"/>
              <a:t>sermaye</a:t>
            </a:r>
            <a:r>
              <a:rPr lang="en-US" sz="2800" dirty="0" smtClean="0"/>
              <a:t> </a:t>
            </a:r>
            <a:r>
              <a:rPr lang="en-US" sz="2800" dirty="0" err="1" smtClean="0"/>
              <a:t>arasındaki</a:t>
            </a:r>
            <a:r>
              <a:rPr lang="en-US" sz="2800" dirty="0" smtClean="0"/>
              <a:t> </a:t>
            </a:r>
            <a:r>
              <a:rPr lang="en-US" sz="2800" dirty="0" err="1" smtClean="0"/>
              <a:t>sıcak</a:t>
            </a:r>
            <a:r>
              <a:rPr lang="en-US" sz="2800" dirty="0" smtClean="0"/>
              <a:t> </a:t>
            </a:r>
            <a:r>
              <a:rPr lang="en-US" sz="2800" dirty="0" err="1" smtClean="0"/>
              <a:t>ilişkiler</a:t>
            </a:r>
            <a:r>
              <a:rPr lang="en-US" sz="2800" dirty="0" smtClean="0"/>
              <a:t> </a:t>
            </a:r>
            <a:r>
              <a:rPr lang="en-US" sz="2800" dirty="0" err="1" smtClean="0"/>
              <a:t>tüm</a:t>
            </a:r>
            <a:r>
              <a:rPr lang="en-US" sz="2800" dirty="0" smtClean="0"/>
              <a:t> </a:t>
            </a:r>
            <a:r>
              <a:rPr lang="en-US" sz="2800" dirty="0" err="1" smtClean="0"/>
              <a:t>çıplaklığı</a:t>
            </a:r>
            <a:r>
              <a:rPr lang="en-US" sz="2800" dirty="0" smtClean="0"/>
              <a:t> </a:t>
            </a:r>
            <a:r>
              <a:rPr lang="en-US" sz="2800" dirty="0" err="1" smtClean="0"/>
              <a:t>ile</a:t>
            </a:r>
            <a:r>
              <a:rPr lang="en-US" sz="2800" dirty="0" smtClean="0"/>
              <a:t> </a:t>
            </a:r>
            <a:r>
              <a:rPr lang="en-US" sz="2800" dirty="0" err="1" smtClean="0"/>
              <a:t>bir</a:t>
            </a:r>
            <a:r>
              <a:rPr lang="en-US" sz="2800" dirty="0" smtClean="0"/>
              <a:t> </a:t>
            </a:r>
            <a:r>
              <a:rPr lang="en-US" sz="2800" dirty="0" err="1" smtClean="0"/>
              <a:t>kez</a:t>
            </a:r>
            <a:r>
              <a:rPr lang="en-US" sz="2800" dirty="0" smtClean="0"/>
              <a:t> </a:t>
            </a:r>
            <a:r>
              <a:rPr lang="en-US" sz="2800" dirty="0" err="1" smtClean="0"/>
              <a:t>daha</a:t>
            </a:r>
            <a:r>
              <a:rPr lang="en-US" sz="2800" dirty="0" smtClean="0"/>
              <a:t> </a:t>
            </a:r>
            <a:r>
              <a:rPr lang="en-US" sz="2800" dirty="0" err="1" smtClean="0"/>
              <a:t>gün</a:t>
            </a:r>
            <a:r>
              <a:rPr lang="en-US" sz="2800" dirty="0" smtClean="0"/>
              <a:t> </a:t>
            </a:r>
            <a:r>
              <a:rPr lang="en-US" sz="2800" dirty="0" err="1" smtClean="0"/>
              <a:t>yüzüne</a:t>
            </a:r>
            <a:r>
              <a:rPr lang="en-US" sz="2800" dirty="0" smtClean="0"/>
              <a:t> </a:t>
            </a:r>
            <a:r>
              <a:rPr lang="en-US" sz="2800" dirty="0" err="1" smtClean="0"/>
              <a:t>çıkıyor</a:t>
            </a:r>
            <a:r>
              <a:rPr lang="en-US" sz="2800" dirty="0" smtClean="0"/>
              <a:t>. </a:t>
            </a:r>
            <a:r>
              <a:rPr lang="en-US" sz="2800" dirty="0" err="1" smtClean="0"/>
              <a:t>Tüm</a:t>
            </a:r>
            <a:r>
              <a:rPr lang="en-US" sz="2800" dirty="0" smtClean="0"/>
              <a:t> </a:t>
            </a:r>
            <a:r>
              <a:rPr lang="en-US" sz="2800" dirty="0" err="1"/>
              <a:t>dünyada</a:t>
            </a:r>
            <a:r>
              <a:rPr lang="en-US" sz="2800" dirty="0"/>
              <a:t> </a:t>
            </a:r>
            <a:r>
              <a:rPr lang="en-US" sz="2800" dirty="0" err="1"/>
              <a:t>sermayenin</a:t>
            </a:r>
            <a:r>
              <a:rPr lang="en-US" sz="2800" dirty="0"/>
              <a:t> </a:t>
            </a:r>
            <a:r>
              <a:rPr lang="en-US" sz="2800" dirty="0" err="1"/>
              <a:t>arsızlığına</a:t>
            </a:r>
            <a:r>
              <a:rPr lang="en-US" sz="2800" dirty="0"/>
              <a:t> </a:t>
            </a:r>
            <a:r>
              <a:rPr lang="en-US" sz="2800" dirty="0" err="1"/>
              <a:t>göre</a:t>
            </a:r>
            <a:r>
              <a:rPr lang="en-US" sz="2800" dirty="0"/>
              <a:t> </a:t>
            </a:r>
            <a:r>
              <a:rPr lang="en-US" sz="2800" dirty="0" err="1"/>
              <a:t>içerik</a:t>
            </a:r>
            <a:r>
              <a:rPr lang="en-US" sz="2800" dirty="0"/>
              <a:t> </a:t>
            </a:r>
            <a:r>
              <a:rPr lang="en-US" sz="2800" dirty="0" err="1"/>
              <a:t>şekillenirken</a:t>
            </a:r>
            <a:r>
              <a:rPr lang="en-US" sz="2800" dirty="0"/>
              <a:t> </a:t>
            </a:r>
            <a:r>
              <a:rPr lang="en-US" sz="2800" dirty="0" err="1"/>
              <a:t>temel</a:t>
            </a:r>
            <a:r>
              <a:rPr lang="en-US" sz="2800" dirty="0"/>
              <a:t> </a:t>
            </a:r>
            <a:r>
              <a:rPr lang="en-US" sz="2800" dirty="0" err="1"/>
              <a:t>özellikler</a:t>
            </a:r>
            <a:r>
              <a:rPr lang="en-US" sz="2800" dirty="0"/>
              <a:t> </a:t>
            </a:r>
            <a:r>
              <a:rPr lang="en-US" sz="2800" dirty="0" err="1"/>
              <a:t>ve</a:t>
            </a:r>
            <a:r>
              <a:rPr lang="en-US" sz="2800" dirty="0"/>
              <a:t> </a:t>
            </a:r>
            <a:r>
              <a:rPr lang="en-US" sz="2800" dirty="0" err="1"/>
              <a:t>gerekçelendirmeler</a:t>
            </a:r>
            <a:r>
              <a:rPr lang="en-US" sz="2800" dirty="0"/>
              <a:t> </a:t>
            </a:r>
            <a:r>
              <a:rPr lang="en-US" sz="2800" dirty="0" err="1"/>
              <a:t>hep</a:t>
            </a:r>
            <a:r>
              <a:rPr lang="en-US" sz="2800" dirty="0"/>
              <a:t> </a:t>
            </a:r>
            <a:r>
              <a:rPr lang="en-US" sz="2800" dirty="0" err="1" smtClean="0"/>
              <a:t>aynı</a:t>
            </a:r>
            <a:r>
              <a:rPr lang="en-US" sz="2800" dirty="0" smtClean="0"/>
              <a:t>...</a:t>
            </a:r>
            <a:endParaRPr lang="tr-TR" sz="2800" dirty="0"/>
          </a:p>
          <a:p>
            <a:pPr marL="0" indent="0">
              <a:buNone/>
            </a:pPr>
            <a:endParaRPr lang="tr-TR" dirty="0"/>
          </a:p>
        </p:txBody>
      </p:sp>
    </p:spTree>
    <p:extLst>
      <p:ext uri="{BB962C8B-B14F-4D97-AF65-F5344CB8AC3E}">
        <p14:creationId xmlns:p14="http://schemas.microsoft.com/office/powerpoint/2010/main" val="86812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5809" y="333140"/>
            <a:ext cx="5662709" cy="5975699"/>
          </a:xfrm>
        </p:spPr>
        <p:txBody>
          <a:bodyPr>
            <a:normAutofit lnSpcReduction="10000"/>
          </a:bodyPr>
          <a:lstStyle/>
          <a:p>
            <a:endParaRPr lang="en-US" dirty="0" smtClean="0"/>
          </a:p>
          <a:p>
            <a:pPr lvl="0"/>
            <a:r>
              <a:rPr lang="tr-TR" dirty="0" smtClean="0"/>
              <a:t>Yalın üretim ‘</a:t>
            </a:r>
            <a:r>
              <a:rPr lang="tr-TR" i="1" dirty="0" smtClean="0"/>
              <a:t>çoğu azla yapma’</a:t>
            </a:r>
            <a:r>
              <a:rPr lang="tr-TR" dirty="0" smtClean="0"/>
              <a:t> ve ‘</a:t>
            </a:r>
            <a:r>
              <a:rPr lang="tr-TR" i="1" dirty="0" smtClean="0"/>
              <a:t>artıdeğere dönmeyen artık zamanların azaltılması’</a:t>
            </a:r>
            <a:r>
              <a:rPr lang="tr-TR" dirty="0" smtClean="0"/>
              <a:t> gibi iki temel amaç ile tanımlanıyor. </a:t>
            </a:r>
          </a:p>
          <a:p>
            <a:pPr lvl="0"/>
            <a:r>
              <a:rPr lang="tr-TR" dirty="0" smtClean="0"/>
              <a:t>Bu amaç daha çok verimlilik ve etkinlik sözcükleri ile savunula geliyor. Girdinin azaltılması, çıktının (karın) artırılması ile mümkün oluyor. </a:t>
            </a:r>
          </a:p>
          <a:p>
            <a:pPr lvl="0"/>
            <a:r>
              <a:rPr lang="tr-TR" dirty="0" smtClean="0"/>
              <a:t>Sağlık emekçileri, tıbbi teknoloji, tıbbi sarf malzemelerinin kullanımının değerlendirilmesinde verimlilik karşımıza çıkıyor. </a:t>
            </a:r>
          </a:p>
          <a:p>
            <a:pPr lvl="0"/>
            <a:r>
              <a:rPr lang="tr-TR" dirty="0" smtClean="0"/>
              <a:t>Şehir hastanelerinde daha fazla hasta bakılması, daha fazla tetkik yapılması, daha fazla tıbbi girişim yapılması isteniyor. </a:t>
            </a:r>
            <a:r>
              <a:rPr lang="tr-TR" b="1" dirty="0" smtClean="0"/>
              <a:t>Sağlık hizmet üretiminde fabrika rejimine geçiliyor. Fabrikanın karlı olması içinde vatandaşın daha çok gelmesi, daha çok zaman geçirmesi, tetkik ve tedavi teknolojileri ile daha çok tanışması gerekiyor.</a:t>
            </a:r>
          </a:p>
          <a:p>
            <a:endParaRPr lang="en-US" dirty="0"/>
          </a:p>
        </p:txBody>
      </p:sp>
      <p:graphicFrame>
        <p:nvGraphicFramePr>
          <p:cNvPr id="4" name="Diagram 3"/>
          <p:cNvGraphicFramePr/>
          <p:nvPr/>
        </p:nvGraphicFramePr>
        <p:xfrm>
          <a:off x="458014" y="458068"/>
          <a:ext cx="4780094" cy="59756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7889760" y="1811449"/>
            <a:ext cx="4191216" cy="2914975"/>
          </a:xfrm>
          <a:prstGeom prst="roundRect">
            <a:avLst/>
          </a:prstGeom>
          <a:solidFill>
            <a:srgbClr val="00009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err="1" smtClean="0"/>
              <a:t>Üretimin</a:t>
            </a:r>
            <a:r>
              <a:rPr lang="en-US" sz="2400" b="1" dirty="0" smtClean="0"/>
              <a:t> </a:t>
            </a:r>
            <a:r>
              <a:rPr lang="en-US" sz="2400" b="1" dirty="0" err="1" smtClean="0"/>
              <a:t>Hızlanması</a:t>
            </a:r>
            <a:endParaRPr lang="en-US" sz="2400" b="1" dirty="0" smtClean="0"/>
          </a:p>
          <a:p>
            <a:pPr>
              <a:buFont typeface="Arial"/>
              <a:buChar char="•"/>
            </a:pPr>
            <a:endParaRPr lang="en-US" sz="2000" b="1" dirty="0" smtClean="0"/>
          </a:p>
          <a:p>
            <a:pPr>
              <a:spcAft>
                <a:spcPts val="600"/>
              </a:spcAft>
              <a:buFont typeface="Arial"/>
              <a:buChar char="•"/>
            </a:pPr>
            <a:r>
              <a:rPr lang="en-US" sz="2000" b="1" dirty="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poliklinik</a:t>
            </a:r>
            <a:endParaRPr lang="en-US" sz="2000" b="1" dirty="0" smtClean="0">
              <a:solidFill>
                <a:srgbClr val="FFFF00"/>
              </a:solidFill>
            </a:endParaRPr>
          </a:p>
          <a:p>
            <a:pPr>
              <a:spcAft>
                <a:spcPts val="600"/>
              </a:spcAft>
              <a:buFont typeface="Arial"/>
              <a:buChar char="•"/>
            </a:pPr>
            <a:r>
              <a:rPr lang="en-US" sz="2000" b="1" dirty="0" smtClean="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tetkik</a:t>
            </a:r>
            <a:endParaRPr lang="en-US" sz="2000" b="1" dirty="0" smtClean="0">
              <a:solidFill>
                <a:srgbClr val="FFFF00"/>
              </a:solidFill>
            </a:endParaRPr>
          </a:p>
          <a:p>
            <a:pPr>
              <a:spcAft>
                <a:spcPts val="600"/>
              </a:spcAft>
              <a:buFont typeface="Arial"/>
              <a:buChar char="•"/>
            </a:pPr>
            <a:r>
              <a:rPr lang="en-US" sz="2000" b="1" dirty="0" smtClean="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tıbbi</a:t>
            </a:r>
            <a:r>
              <a:rPr lang="en-US" sz="2000" b="1" dirty="0" smtClean="0">
                <a:solidFill>
                  <a:srgbClr val="FFFF00"/>
                </a:solidFill>
              </a:rPr>
              <a:t> </a:t>
            </a:r>
            <a:r>
              <a:rPr lang="en-US" sz="2000" b="1" dirty="0" err="1" smtClean="0">
                <a:solidFill>
                  <a:srgbClr val="FFFF00"/>
                </a:solidFill>
              </a:rPr>
              <a:t>girişim</a:t>
            </a:r>
            <a:r>
              <a:rPr lang="en-US" sz="2000" b="1" dirty="0" smtClean="0">
                <a:solidFill>
                  <a:srgbClr val="FFFF00"/>
                </a:solidFill>
              </a:rPr>
              <a:t> </a:t>
            </a:r>
          </a:p>
          <a:p>
            <a:pPr>
              <a:spcAft>
                <a:spcPts val="600"/>
              </a:spcAft>
              <a:buFont typeface="Arial"/>
              <a:buChar char="•"/>
            </a:pPr>
            <a:r>
              <a:rPr lang="en-US" sz="2000" b="1" dirty="0" smtClean="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ameliyat</a:t>
            </a:r>
            <a:endParaRPr lang="en-US" sz="2000" b="1" dirty="0" smtClean="0">
              <a:solidFill>
                <a:srgbClr val="FFFF00"/>
              </a:solidFill>
            </a:endParaRPr>
          </a:p>
          <a:p>
            <a:pPr>
              <a:spcAft>
                <a:spcPts val="600"/>
              </a:spcAft>
              <a:buFont typeface="Arial"/>
              <a:buChar char="•"/>
            </a:pPr>
            <a:r>
              <a:rPr lang="en-US" sz="2000" b="1" dirty="0" smtClean="0">
                <a:solidFill>
                  <a:srgbClr val="FFFF00"/>
                </a:solidFill>
              </a:rPr>
              <a:t> ….</a:t>
            </a:r>
          </a:p>
          <a:p>
            <a:pPr algn="ctr">
              <a:buFont typeface="Arial"/>
              <a:buChar char="•"/>
            </a:pPr>
            <a:endParaRPr lang="en-US" sz="2400" b="1" dirty="0"/>
          </a:p>
        </p:txBody>
      </p:sp>
      <p:graphicFrame>
        <p:nvGraphicFramePr>
          <p:cNvPr id="6" name="Diagram 5"/>
          <p:cNvGraphicFramePr/>
          <p:nvPr>
            <p:extLst>
              <p:ext uri="{D42A27DB-BD31-4B8C-83A1-F6EECF244321}">
                <p14:modId xmlns:p14="http://schemas.microsoft.com/office/powerpoint/2010/main" val="2531208848"/>
              </p:ext>
            </p:extLst>
          </p:nvPr>
        </p:nvGraphicFramePr>
        <p:xfrm>
          <a:off x="1" y="1"/>
          <a:ext cx="6684668" cy="65378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ight Brace 7"/>
          <p:cNvSpPr/>
          <p:nvPr/>
        </p:nvSpPr>
        <p:spPr>
          <a:xfrm>
            <a:off x="6684669" y="1270097"/>
            <a:ext cx="781804" cy="3706183"/>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 y="1382304"/>
            <a:ext cx="2747884" cy="1311739"/>
          </a:xfrm>
          <a:prstGeom prst="roundRect">
            <a:avLst/>
          </a:prstGeom>
          <a:solidFill>
            <a:schemeClr val="bg2">
              <a:lumMod val="1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err="1" smtClean="0"/>
              <a:t>Yalın</a:t>
            </a:r>
            <a:r>
              <a:rPr lang="en-US" sz="2400" b="1" dirty="0" smtClean="0"/>
              <a:t> </a:t>
            </a:r>
            <a:r>
              <a:rPr lang="en-US" sz="2400" b="1" dirty="0" err="1" smtClean="0"/>
              <a:t>hastane</a:t>
            </a:r>
            <a:endParaRPr lang="en-US" sz="2400" b="1" dirty="0" smtClean="0"/>
          </a:p>
          <a:p>
            <a:pPr algn="ctr"/>
            <a:r>
              <a:rPr lang="en-US" sz="2400" b="1" dirty="0" smtClean="0"/>
              <a:t>SDP</a:t>
            </a:r>
            <a:endParaRPr lang="en-US" sz="2400" b="1" dirty="0"/>
          </a:p>
        </p:txBody>
      </p:sp>
      <p:sp>
        <p:nvSpPr>
          <p:cNvPr id="5" name="Rounded Rectangle 4"/>
          <p:cNvSpPr/>
          <p:nvPr/>
        </p:nvSpPr>
        <p:spPr>
          <a:xfrm>
            <a:off x="3275261" y="570275"/>
            <a:ext cx="4191216" cy="2914975"/>
          </a:xfrm>
          <a:prstGeom prst="roundRect">
            <a:avLst/>
          </a:prstGeom>
          <a:solidFill>
            <a:srgbClr val="00009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err="1" smtClean="0"/>
              <a:t>Üretimin</a:t>
            </a:r>
            <a:r>
              <a:rPr lang="en-US" sz="2400" b="1" dirty="0" smtClean="0"/>
              <a:t> </a:t>
            </a:r>
            <a:r>
              <a:rPr lang="en-US" sz="2400" b="1" dirty="0" err="1" smtClean="0"/>
              <a:t>Hızlanması</a:t>
            </a:r>
            <a:endParaRPr lang="en-US" sz="2400" b="1" dirty="0" smtClean="0"/>
          </a:p>
          <a:p>
            <a:pPr>
              <a:buFont typeface="Arial"/>
              <a:buChar char="•"/>
            </a:pPr>
            <a:endParaRPr lang="en-US" sz="2000" b="1" dirty="0" smtClean="0"/>
          </a:p>
          <a:p>
            <a:pPr>
              <a:spcAft>
                <a:spcPts val="600"/>
              </a:spcAft>
              <a:buFont typeface="Arial"/>
              <a:buChar char="•"/>
            </a:pPr>
            <a:r>
              <a:rPr lang="en-US" sz="2000" b="1" dirty="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poliklinik</a:t>
            </a:r>
            <a:endParaRPr lang="en-US" sz="2000" b="1" dirty="0" smtClean="0">
              <a:solidFill>
                <a:srgbClr val="FFFF00"/>
              </a:solidFill>
            </a:endParaRPr>
          </a:p>
          <a:p>
            <a:pPr>
              <a:spcAft>
                <a:spcPts val="600"/>
              </a:spcAft>
              <a:buFont typeface="Arial"/>
              <a:buChar char="•"/>
            </a:pPr>
            <a:r>
              <a:rPr lang="en-US" sz="2000" b="1" dirty="0" smtClean="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tetkik</a:t>
            </a:r>
            <a:endParaRPr lang="en-US" sz="2000" b="1" dirty="0" smtClean="0">
              <a:solidFill>
                <a:srgbClr val="FFFF00"/>
              </a:solidFill>
            </a:endParaRPr>
          </a:p>
          <a:p>
            <a:pPr>
              <a:spcAft>
                <a:spcPts val="600"/>
              </a:spcAft>
              <a:buFont typeface="Arial"/>
              <a:buChar char="•"/>
            </a:pPr>
            <a:r>
              <a:rPr lang="en-US" sz="2000" b="1" dirty="0" smtClean="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tıbbi</a:t>
            </a:r>
            <a:r>
              <a:rPr lang="en-US" sz="2000" b="1" dirty="0" smtClean="0">
                <a:solidFill>
                  <a:srgbClr val="FFFF00"/>
                </a:solidFill>
              </a:rPr>
              <a:t> </a:t>
            </a:r>
            <a:r>
              <a:rPr lang="en-US" sz="2000" b="1" dirty="0" err="1" smtClean="0">
                <a:solidFill>
                  <a:srgbClr val="FFFF00"/>
                </a:solidFill>
              </a:rPr>
              <a:t>girişim</a:t>
            </a:r>
            <a:r>
              <a:rPr lang="en-US" sz="2000" b="1" dirty="0" smtClean="0">
                <a:solidFill>
                  <a:srgbClr val="FFFF00"/>
                </a:solidFill>
              </a:rPr>
              <a:t>, </a:t>
            </a:r>
          </a:p>
          <a:p>
            <a:pPr>
              <a:spcAft>
                <a:spcPts val="600"/>
              </a:spcAft>
              <a:buFont typeface="Arial"/>
              <a:buChar char="•"/>
            </a:pPr>
            <a:r>
              <a:rPr lang="en-US" sz="2000" b="1" dirty="0" smtClean="0">
                <a:solidFill>
                  <a:srgbClr val="FFFF00"/>
                </a:solidFill>
              </a:rPr>
              <a:t> </a:t>
            </a:r>
            <a:r>
              <a:rPr lang="en-US" sz="2000" b="1" dirty="0" err="1" smtClean="0">
                <a:solidFill>
                  <a:srgbClr val="FFFF00"/>
                </a:solidFill>
              </a:rPr>
              <a:t>Daha</a:t>
            </a:r>
            <a:r>
              <a:rPr lang="en-US" sz="2000" b="1" dirty="0" smtClean="0">
                <a:solidFill>
                  <a:srgbClr val="FFFF00"/>
                </a:solidFill>
              </a:rPr>
              <a:t> </a:t>
            </a:r>
            <a:r>
              <a:rPr lang="en-US" sz="2000" b="1" dirty="0" err="1" smtClean="0">
                <a:solidFill>
                  <a:srgbClr val="FFFF00"/>
                </a:solidFill>
              </a:rPr>
              <a:t>çok</a:t>
            </a:r>
            <a:r>
              <a:rPr lang="en-US" sz="2000" b="1" dirty="0" smtClean="0">
                <a:solidFill>
                  <a:srgbClr val="FFFF00"/>
                </a:solidFill>
              </a:rPr>
              <a:t> </a:t>
            </a:r>
            <a:r>
              <a:rPr lang="en-US" sz="2000" b="1" dirty="0" err="1" smtClean="0">
                <a:solidFill>
                  <a:srgbClr val="FFFF00"/>
                </a:solidFill>
              </a:rPr>
              <a:t>ameliyat</a:t>
            </a:r>
            <a:endParaRPr lang="en-US" sz="2000" b="1" dirty="0" smtClean="0">
              <a:solidFill>
                <a:srgbClr val="FFFF00"/>
              </a:solidFill>
            </a:endParaRPr>
          </a:p>
          <a:p>
            <a:pPr>
              <a:spcAft>
                <a:spcPts val="600"/>
              </a:spcAft>
              <a:buFont typeface="Arial"/>
              <a:buChar char="•"/>
            </a:pPr>
            <a:r>
              <a:rPr lang="en-US" sz="2000" b="1" dirty="0" smtClean="0">
                <a:solidFill>
                  <a:srgbClr val="FFFF00"/>
                </a:solidFill>
              </a:rPr>
              <a:t> ….</a:t>
            </a:r>
          </a:p>
          <a:p>
            <a:pPr algn="ctr">
              <a:buFont typeface="Arial"/>
              <a:buChar char="•"/>
            </a:pPr>
            <a:endParaRPr lang="en-US" sz="2400" b="1" dirty="0"/>
          </a:p>
        </p:txBody>
      </p:sp>
      <p:sp>
        <p:nvSpPr>
          <p:cNvPr id="6" name="Cloud Callout 5"/>
          <p:cNvSpPr/>
          <p:nvPr/>
        </p:nvSpPr>
        <p:spPr>
          <a:xfrm>
            <a:off x="8021606" y="702717"/>
            <a:ext cx="3969543" cy="2358007"/>
          </a:xfrm>
          <a:prstGeom prst="cloud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spcAft>
                <a:spcPts val="600"/>
              </a:spcAft>
            </a:pPr>
            <a:r>
              <a:rPr lang="en-US" sz="2400" b="1" dirty="0" err="1" smtClean="0"/>
              <a:t>Vatandaş</a:t>
            </a:r>
            <a:endParaRPr lang="en-US" sz="2400" b="1" dirty="0" smtClean="0"/>
          </a:p>
          <a:p>
            <a:pPr algn="ctr">
              <a:spcAft>
                <a:spcPts val="600"/>
              </a:spcAft>
            </a:pPr>
            <a:r>
              <a:rPr lang="en-US" sz="2400" b="1" dirty="0" err="1" smtClean="0">
                <a:solidFill>
                  <a:srgbClr val="800000"/>
                </a:solidFill>
              </a:rPr>
              <a:t>Hasta</a:t>
            </a:r>
            <a:endParaRPr lang="en-US" sz="2400" b="1" dirty="0" smtClean="0">
              <a:solidFill>
                <a:srgbClr val="800000"/>
              </a:solidFill>
            </a:endParaRPr>
          </a:p>
          <a:p>
            <a:pPr algn="ctr">
              <a:spcAft>
                <a:spcPts val="600"/>
              </a:spcAft>
            </a:pPr>
            <a:r>
              <a:rPr lang="en-US" sz="2400" b="1" dirty="0" err="1" smtClean="0">
                <a:solidFill>
                  <a:srgbClr val="0000FF"/>
                </a:solidFill>
              </a:rPr>
              <a:t>Tüketici</a:t>
            </a:r>
            <a:endParaRPr lang="en-US" sz="2400" b="1" dirty="0">
              <a:solidFill>
                <a:srgbClr val="0000FF"/>
              </a:solidFill>
            </a:endParaRPr>
          </a:p>
          <a:p>
            <a:pPr algn="ctr">
              <a:spcAft>
                <a:spcPts val="600"/>
              </a:spcAft>
            </a:pPr>
            <a:r>
              <a:rPr lang="en-US" sz="2400" b="1" dirty="0" smtClean="0">
                <a:solidFill>
                  <a:srgbClr val="0000FF"/>
                </a:solidFill>
              </a:rPr>
              <a:t> </a:t>
            </a:r>
            <a:r>
              <a:rPr lang="en-US" sz="2400" b="1" dirty="0" err="1">
                <a:solidFill>
                  <a:srgbClr val="0000FF"/>
                </a:solidFill>
              </a:rPr>
              <a:t>M</a:t>
            </a:r>
            <a:r>
              <a:rPr lang="en-US" sz="2400" b="1" dirty="0" err="1" smtClean="0">
                <a:solidFill>
                  <a:srgbClr val="0000FF"/>
                </a:solidFill>
              </a:rPr>
              <a:t>üşteri</a:t>
            </a:r>
            <a:endParaRPr lang="en-US" sz="2400" b="1" dirty="0" smtClean="0">
              <a:solidFill>
                <a:srgbClr val="0000FF"/>
              </a:solidFill>
            </a:endParaRPr>
          </a:p>
        </p:txBody>
      </p:sp>
      <p:pic>
        <p:nvPicPr>
          <p:cNvPr id="7" name="Picture 6"/>
          <p:cNvPicPr>
            <a:picLocks noChangeAspect="1"/>
          </p:cNvPicPr>
          <p:nvPr/>
        </p:nvPicPr>
        <p:blipFill>
          <a:blip r:embed="rId2"/>
          <a:stretch>
            <a:fillRect/>
          </a:stretch>
        </p:blipFill>
        <p:spPr>
          <a:xfrm>
            <a:off x="8354677" y="3518792"/>
            <a:ext cx="3386667" cy="322580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400" dirty="0" smtClean="0"/>
              <a:t>BU HASTANELERE İHTİYAÇ VAR MIYDI? İHTİYAÇ NEYE GÖRE, KİMLERLE SAPTANDI?</a:t>
            </a:r>
            <a:r>
              <a:rPr lang="tr-TR" sz="2400" b="1" dirty="0"/>
              <a:t> </a:t>
            </a:r>
            <a:r>
              <a:rPr lang="tr-TR" sz="2000" b="1" dirty="0" smtClean="0"/>
              <a:t>Neden tartışmalara </a:t>
            </a:r>
            <a:r>
              <a:rPr lang="tr-TR" sz="2000" b="1" dirty="0"/>
              <a:t>akademi, meslek örgütleri (TTB, TMMOB, …), sendikalar, siyasi partiler ve toplum </a:t>
            </a:r>
            <a:r>
              <a:rPr lang="tr-TR" sz="2000" b="1" dirty="0" smtClean="0"/>
              <a:t>katılmıyor</a:t>
            </a:r>
            <a:r>
              <a:rPr lang="tr-TR" sz="2000" b="1" dirty="0"/>
              <a:t>? </a:t>
            </a:r>
            <a:br>
              <a:rPr lang="tr-TR" sz="2000" b="1" dirty="0"/>
            </a:br>
            <a:endParaRPr lang="tr-TR" sz="2000" dirty="0"/>
          </a:p>
        </p:txBody>
      </p:sp>
      <p:sp>
        <p:nvSpPr>
          <p:cNvPr id="3" name="İçerik Yer Tutucusu 2"/>
          <p:cNvSpPr>
            <a:spLocks noGrp="1"/>
          </p:cNvSpPr>
          <p:nvPr>
            <p:ph idx="1"/>
          </p:nvPr>
        </p:nvSpPr>
        <p:spPr>
          <a:xfrm>
            <a:off x="2589212" y="2133600"/>
            <a:ext cx="8915400" cy="4328746"/>
          </a:xfrm>
        </p:spPr>
        <p:txBody>
          <a:bodyPr>
            <a:normAutofit fontScale="92500" lnSpcReduction="20000"/>
          </a:bodyPr>
          <a:lstStyle/>
          <a:p>
            <a:r>
              <a:rPr lang="tr-TR" dirty="0" smtClean="0"/>
              <a:t>Karar alma süreci tamamen antidemokratik. AKP projeyi kendi milletvekillerinden gizleyerek, hatta Bakanlar Kurula getirmeden hayata geçirmiştir.</a:t>
            </a:r>
            <a:endParaRPr lang="tr-TR" dirty="0"/>
          </a:p>
          <a:p>
            <a:pPr lvl="0"/>
            <a:r>
              <a:rPr lang="tr-TR" dirty="0" smtClean="0"/>
              <a:t>Bulaşıcı </a:t>
            </a:r>
            <a:r>
              <a:rPr lang="tr-TR" dirty="0"/>
              <a:t>olmayan hastalıklar deniyor. Bunların ortaya çıkmasını mı önleyelim, yoksa bırakalım insanlar hasta olsun, şirketleşen hastaneler bu işten para mı kazansın. Tercih ikincisinden yana</a:t>
            </a:r>
            <a:r>
              <a:rPr lang="tr-TR" dirty="0" smtClean="0"/>
              <a:t>. </a:t>
            </a:r>
            <a:r>
              <a:rPr lang="tr-TR" b="1" dirty="0" smtClean="0"/>
              <a:t>Nitekim AKP Genel Başkanı Recep Tayyip Erdoğan «İnşallah müşteri sayısı artacak» diyerek hastaları müşteri olarak gördüğünü ve artmaları için dua ettiğini en yalın haliyle itiraf etmiştir.</a:t>
            </a:r>
            <a:endParaRPr lang="tr-TR" b="1" dirty="0"/>
          </a:p>
          <a:p>
            <a:pPr lvl="0"/>
            <a:r>
              <a:rPr lang="tr-TR" dirty="0"/>
              <a:t>Kompleks hastalıklar için deniyor, Üniversite hastaneleri ne işe yarayacak, bu hastanelerin asıl rolleri kompleks hastalıklar/hastalar için üçüncü basamak hizmeti değil mi?</a:t>
            </a:r>
          </a:p>
          <a:p>
            <a:pPr lvl="0"/>
            <a:r>
              <a:rPr lang="tr-TR" dirty="0"/>
              <a:t>Sağlık turizmi deniyor? Bu alana zaten özel sektör göz dikmiş, halen yabancı hasta başvurusu çok çok az olduğu biliniyor. Özel sektörle bu konuda nasıl rekabet edilecek?</a:t>
            </a:r>
          </a:p>
          <a:p>
            <a:pPr lvl="0"/>
            <a:r>
              <a:rPr lang="tr-TR" dirty="0"/>
              <a:t>Adana Şehir Hastanesi, aynı zamanda Eğitim Araştırma Hastaneleri olmuş. Buna karşın ne eğitim ne de araştırma için fiziksel altyapı dahi düşünülmemiş… Kim karar vermiş, projede bu neden dikkate alınmamış</a:t>
            </a:r>
            <a:r>
              <a:rPr lang="tr-TR" dirty="0" smtClean="0"/>
              <a:t>?</a:t>
            </a:r>
            <a:endParaRPr lang="tr-TR" dirty="0"/>
          </a:p>
        </p:txBody>
      </p:sp>
    </p:spTree>
    <p:extLst>
      <p:ext uri="{BB962C8B-B14F-4D97-AF65-F5344CB8AC3E}">
        <p14:creationId xmlns:p14="http://schemas.microsoft.com/office/powerpoint/2010/main" val="41445590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2133600"/>
            <a:ext cx="8915400" cy="2368062"/>
          </a:xfrm>
        </p:spPr>
        <p:txBody>
          <a:bodyPr/>
          <a:lstStyle/>
          <a:p>
            <a:endParaRPr lang="en-US" dirty="0" smtClean="0"/>
          </a:p>
          <a:p>
            <a:endParaRPr lang="en-US" dirty="0" smtClean="0"/>
          </a:p>
          <a:p>
            <a:r>
              <a:rPr lang="en-US" sz="2800" b="1" dirty="0" err="1" smtClean="0"/>
              <a:t>Kısa</a:t>
            </a:r>
            <a:r>
              <a:rPr lang="tr-TR" sz="2800" b="1" dirty="0" err="1" smtClean="0"/>
              <a:t>ca</a:t>
            </a:r>
            <a:r>
              <a:rPr lang="en-US" sz="2800" b="1" dirty="0" smtClean="0"/>
              <a:t> </a:t>
            </a:r>
            <a:r>
              <a:rPr lang="en-US" sz="2800" b="1" dirty="0" err="1" smtClean="0"/>
              <a:t>bir</a:t>
            </a:r>
            <a:r>
              <a:rPr lang="en-US" sz="2800" b="1" dirty="0" smtClean="0"/>
              <a:t> </a:t>
            </a:r>
            <a:r>
              <a:rPr lang="en-US" sz="2800" b="1" dirty="0" err="1" smtClean="0"/>
              <a:t>yılda</a:t>
            </a:r>
            <a:r>
              <a:rPr lang="en-US" sz="2800" b="1" dirty="0" smtClean="0"/>
              <a:t> </a:t>
            </a:r>
            <a:r>
              <a:rPr lang="en-US" sz="2800" b="1" dirty="0" err="1" smtClean="0"/>
              <a:t>şehir</a:t>
            </a:r>
            <a:r>
              <a:rPr lang="en-US" sz="2800" b="1" dirty="0" smtClean="0"/>
              <a:t> </a:t>
            </a:r>
            <a:r>
              <a:rPr lang="en-US" sz="2800" b="1" dirty="0" err="1" smtClean="0"/>
              <a:t>hastanelerinde</a:t>
            </a:r>
            <a:r>
              <a:rPr lang="en-US" sz="2800" b="1" dirty="0" smtClean="0"/>
              <a:t> ne </a:t>
            </a:r>
            <a:r>
              <a:rPr lang="en-US" sz="2800" b="1" dirty="0" err="1" smtClean="0"/>
              <a:t>oldu</a:t>
            </a:r>
            <a:r>
              <a:rPr lang="en-US" sz="2800" b="1" dirty="0" smtClean="0"/>
              <a:t>?</a:t>
            </a:r>
            <a:endParaRPr lang="en-US" sz="28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70914"/>
          </a:xfrm>
        </p:spPr>
        <p:txBody>
          <a:bodyPr>
            <a:normAutofit/>
          </a:bodyPr>
          <a:lstStyle/>
          <a:p>
            <a:pPr algn="ctr"/>
            <a:r>
              <a:rPr lang="tr-TR" dirty="0" smtClean="0"/>
              <a:t>Vatandaşların Sıkıntıları...</a:t>
            </a:r>
            <a:endParaRPr lang="tr-TR" dirty="0"/>
          </a:p>
        </p:txBody>
      </p:sp>
      <p:sp>
        <p:nvSpPr>
          <p:cNvPr id="3" name="İçerik Yer Tutucusu 2"/>
          <p:cNvSpPr>
            <a:spLocks noGrp="1"/>
          </p:cNvSpPr>
          <p:nvPr>
            <p:ph idx="1"/>
          </p:nvPr>
        </p:nvSpPr>
        <p:spPr>
          <a:xfrm>
            <a:off x="2589212" y="1540774"/>
            <a:ext cx="8915400" cy="4543504"/>
          </a:xfrm>
        </p:spPr>
        <p:txBody>
          <a:bodyPr>
            <a:normAutofit fontScale="70000" lnSpcReduction="20000"/>
          </a:bodyPr>
          <a:lstStyle/>
          <a:p>
            <a:pPr lvl="0"/>
            <a:r>
              <a:rPr lang="tr-TR" dirty="0"/>
              <a:t>En çok dile </a:t>
            </a:r>
            <a:r>
              <a:rPr lang="tr-TR" dirty="0" smtClean="0"/>
              <a:t>getirilen şikayet </a:t>
            </a:r>
            <a:r>
              <a:rPr lang="tr-TR" b="1" dirty="0"/>
              <a:t>ulaşım</a:t>
            </a:r>
            <a:r>
              <a:rPr lang="tr-TR" dirty="0"/>
              <a:t> ilgili olup şehre olan uzaklığı, ulaşımın zorluğu ve toplu ulaşım araçlarının kısıtlılığı ve hastaların uzun mesafelerde ayakta gitmek zorunda kalmaları</a:t>
            </a:r>
          </a:p>
          <a:p>
            <a:pPr lvl="0"/>
            <a:r>
              <a:rPr lang="tr-TR" dirty="0"/>
              <a:t>Ulaşım sorununa bağlı </a:t>
            </a:r>
            <a:r>
              <a:rPr lang="tr-TR" b="1" dirty="0"/>
              <a:t>maddi külfetler </a:t>
            </a:r>
            <a:r>
              <a:rPr lang="tr-TR" dirty="0"/>
              <a:t>(özellikle bu sorun yaşlı, engelli, çocuk ve kadın hastalar, uzak semtlerden gelen yoksul hastaları ciddi olarak etkiliyor)</a:t>
            </a:r>
          </a:p>
          <a:p>
            <a:pPr lvl="0"/>
            <a:r>
              <a:rPr lang="tr-TR" dirty="0"/>
              <a:t>Ulaşım sorunu </a:t>
            </a:r>
            <a:r>
              <a:rPr lang="tr-TR" b="1" dirty="0"/>
              <a:t>acil hastalar </a:t>
            </a:r>
            <a:r>
              <a:rPr lang="tr-TR" dirty="0"/>
              <a:t>için de ciddi zaman kaybı demektir ve geri döndürülemez sağlık sorunlarına da yol açma riski var</a:t>
            </a:r>
          </a:p>
          <a:p>
            <a:pPr lvl="0"/>
            <a:r>
              <a:rPr lang="tr-TR" dirty="0"/>
              <a:t>Coğrafi konumla ilgili bu soruna etrafında </a:t>
            </a:r>
            <a:r>
              <a:rPr lang="tr-TR" b="1" dirty="0"/>
              <a:t>temel gereksinimler</a:t>
            </a:r>
            <a:r>
              <a:rPr lang="tr-TR" dirty="0"/>
              <a:t>i karşılayacak işyerlerinin ve eczanelerin </a:t>
            </a:r>
            <a:r>
              <a:rPr lang="tr-TR" dirty="0" smtClean="0"/>
              <a:t>olmaması ekleniyor</a:t>
            </a:r>
            <a:endParaRPr lang="tr-TR" dirty="0"/>
          </a:p>
          <a:p>
            <a:r>
              <a:rPr lang="tr-TR" b="1" dirty="0"/>
              <a:t>Hastane içinde </a:t>
            </a:r>
            <a:r>
              <a:rPr lang="tr-TR" dirty="0"/>
              <a:t>ulaşımın çok zor olması, poliklinik, klinik, laboratuvar ve radyolojik görüntüleme gibi hizmetler için çok dolaşılması, özellikle yaşlı ve ağır hastalar için bu büyük sıkıntılara yol </a:t>
            </a:r>
            <a:r>
              <a:rPr lang="tr-TR" dirty="0" smtClean="0"/>
              <a:t>açmakta. </a:t>
            </a:r>
            <a:r>
              <a:rPr lang="tr-TR" dirty="0"/>
              <a:t>Katlar arasında merdivenin olmaması, ulaşımın sadece asansörle yapılması ve asansör için geçen bekleme süreleri</a:t>
            </a:r>
          </a:p>
          <a:p>
            <a:r>
              <a:rPr lang="tr-TR" dirty="0" smtClean="0"/>
              <a:t>Hastane </a:t>
            </a:r>
            <a:r>
              <a:rPr lang="tr-TR" dirty="0"/>
              <a:t>içinde ulaşım için reklam edilen golf arabalarını yakalamak oldukça </a:t>
            </a:r>
            <a:r>
              <a:rPr lang="tr-TR" dirty="0" smtClean="0"/>
              <a:t>güç</a:t>
            </a:r>
            <a:endParaRPr lang="tr-TR" dirty="0"/>
          </a:p>
          <a:p>
            <a:r>
              <a:rPr lang="tr-TR" dirty="0"/>
              <a:t>Hastane içinde yön bulmak da zor olup, </a:t>
            </a:r>
            <a:r>
              <a:rPr lang="tr-TR" dirty="0" err="1"/>
              <a:t>navigasyonlarla</a:t>
            </a:r>
            <a:r>
              <a:rPr lang="tr-TR" dirty="0"/>
              <a:t> mümkün olabilmektedir.</a:t>
            </a:r>
          </a:p>
          <a:p>
            <a:pPr lvl="0"/>
            <a:r>
              <a:rPr lang="tr-TR" dirty="0" smtClean="0"/>
              <a:t>Poliklinik </a:t>
            </a:r>
            <a:r>
              <a:rPr lang="tr-TR" dirty="0"/>
              <a:t>önlerinde </a:t>
            </a:r>
            <a:r>
              <a:rPr lang="tr-TR" b="1" dirty="0"/>
              <a:t>uzun kuyruklar </a:t>
            </a:r>
            <a:r>
              <a:rPr lang="tr-TR" dirty="0"/>
              <a:t>olması, randevu almada yaşanan sorunların devam etmesi ve ne zaman muayene edileceğinin bilinmemesi</a:t>
            </a:r>
          </a:p>
          <a:p>
            <a:pPr lvl="0"/>
            <a:r>
              <a:rPr lang="tr-TR" dirty="0" smtClean="0"/>
              <a:t>Hastanenin </a:t>
            </a:r>
            <a:r>
              <a:rPr lang="tr-TR" dirty="0"/>
              <a:t>kafeteryasında </a:t>
            </a:r>
            <a:r>
              <a:rPr lang="tr-TR" b="1" dirty="0"/>
              <a:t>fiyatlar </a:t>
            </a:r>
            <a:r>
              <a:rPr lang="tr-TR" dirty="0"/>
              <a:t>oldukça yüksek, neredeyse havaalanı fiyatlarıyla aynı düzeyde</a:t>
            </a:r>
          </a:p>
          <a:p>
            <a:pPr lvl="0"/>
            <a:r>
              <a:rPr lang="tr-TR" b="1" dirty="0" smtClean="0"/>
              <a:t>Hastane olarak değil, AVM gibi algılanması, şifa değil de alışveriş için gidildiği hissinin uyanması</a:t>
            </a:r>
          </a:p>
          <a:p>
            <a:pPr lvl="0"/>
            <a:r>
              <a:rPr lang="tr-TR" dirty="0" smtClean="0"/>
              <a:t>Mekanın büyüklüğü ve ihtişamı altında vatandaşlarda </a:t>
            </a:r>
            <a:r>
              <a:rPr lang="tr-TR" b="1" dirty="0" smtClean="0"/>
              <a:t>güçsüzlük-muhtaç kalma algılarının ortaya çıkması</a:t>
            </a:r>
            <a:r>
              <a:rPr lang="tr-TR" dirty="0" smtClean="0"/>
              <a:t>.</a:t>
            </a:r>
          </a:p>
        </p:txBody>
      </p:sp>
    </p:spTree>
    <p:extLst>
      <p:ext uri="{BB962C8B-B14F-4D97-AF65-F5344CB8AC3E}">
        <p14:creationId xmlns:p14="http://schemas.microsoft.com/office/powerpoint/2010/main" val="21479020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91735"/>
          </a:xfrm>
        </p:spPr>
        <p:txBody>
          <a:bodyPr>
            <a:normAutofit/>
          </a:bodyPr>
          <a:lstStyle/>
          <a:p>
            <a:pPr algn="ctr"/>
            <a:r>
              <a:rPr lang="tr-TR" dirty="0" smtClean="0"/>
              <a:t>Sağlık Emekçilerinin Sıkıntıları...</a:t>
            </a:r>
            <a:endParaRPr lang="tr-TR" dirty="0"/>
          </a:p>
        </p:txBody>
      </p:sp>
      <p:sp>
        <p:nvSpPr>
          <p:cNvPr id="3" name="İçerik Yer Tutucusu 2"/>
          <p:cNvSpPr>
            <a:spLocks noGrp="1"/>
          </p:cNvSpPr>
          <p:nvPr>
            <p:ph idx="1"/>
          </p:nvPr>
        </p:nvSpPr>
        <p:spPr>
          <a:xfrm>
            <a:off x="2589212" y="1665700"/>
            <a:ext cx="8915400" cy="4559854"/>
          </a:xfrm>
        </p:spPr>
        <p:txBody>
          <a:bodyPr>
            <a:normAutofit fontScale="85000" lnSpcReduction="10000"/>
          </a:bodyPr>
          <a:lstStyle/>
          <a:p>
            <a:pPr lvl="0"/>
            <a:r>
              <a:rPr lang="tr-TR" b="1" dirty="0"/>
              <a:t>Sağlık emekçisi sayısının azalması</a:t>
            </a:r>
            <a:r>
              <a:rPr lang="tr-TR" dirty="0"/>
              <a:t>, bazı sağlık çalışanlarında azalma (poliklinik sekreterleri);</a:t>
            </a:r>
          </a:p>
          <a:p>
            <a:pPr lvl="0"/>
            <a:r>
              <a:rPr lang="tr-TR" b="1" dirty="0" smtClean="0"/>
              <a:t>İş </a:t>
            </a:r>
            <a:r>
              <a:rPr lang="tr-TR" b="1" dirty="0"/>
              <a:t>yükü ve artan </a:t>
            </a:r>
            <a:r>
              <a:rPr lang="tr-TR" b="1" dirty="0" smtClean="0"/>
              <a:t>iş yüküne </a:t>
            </a:r>
            <a:r>
              <a:rPr lang="tr-TR" b="1" dirty="0"/>
              <a:t>yönelik bir istihdam politikasının yapılmaması</a:t>
            </a:r>
            <a:r>
              <a:rPr lang="tr-TR" dirty="0"/>
              <a:t>;</a:t>
            </a:r>
          </a:p>
          <a:p>
            <a:pPr lvl="0"/>
            <a:r>
              <a:rPr lang="tr-TR" u="sng" dirty="0"/>
              <a:t>Şirkete devredilen yeni alanlar (radyoterapi, fizyoterapi</a:t>
            </a:r>
            <a:r>
              <a:rPr lang="tr-TR" dirty="0"/>
              <a:t>);</a:t>
            </a:r>
          </a:p>
          <a:p>
            <a:pPr lvl="0"/>
            <a:r>
              <a:rPr lang="tr-TR" dirty="0"/>
              <a:t>Taşeron işçilerde </a:t>
            </a:r>
            <a:r>
              <a:rPr lang="tr-TR" b="1" dirty="0"/>
              <a:t>işten çıkarılma endişesi</a:t>
            </a:r>
            <a:r>
              <a:rPr lang="tr-TR" dirty="0"/>
              <a:t>;</a:t>
            </a:r>
          </a:p>
          <a:p>
            <a:pPr lvl="0"/>
            <a:r>
              <a:rPr lang="tr-TR" u="sng" dirty="0"/>
              <a:t>Sözleşmeli personel uygulaması (4924 sayılı yasa), ücretlerde erime (performans, döner sermaye ödemelerinin yapılmaması)</a:t>
            </a:r>
            <a:r>
              <a:rPr lang="tr-TR" dirty="0"/>
              <a:t>;</a:t>
            </a:r>
          </a:p>
          <a:p>
            <a:pPr lvl="0"/>
            <a:r>
              <a:rPr lang="tr-TR" dirty="0"/>
              <a:t>Mesleki tecrübe ve </a:t>
            </a:r>
            <a:r>
              <a:rPr lang="tr-TR" dirty="0" smtClean="0"/>
              <a:t>deneyimlerinin </a:t>
            </a:r>
            <a:r>
              <a:rPr lang="tr-TR" dirty="0"/>
              <a:t>tıbbi tanı, tedavi ve bakım hizmetlerinde </a:t>
            </a:r>
            <a:r>
              <a:rPr lang="tr-TR" dirty="0" smtClean="0"/>
              <a:t>kullanılabilmesinin </a:t>
            </a:r>
            <a:r>
              <a:rPr lang="tr-TR" dirty="0"/>
              <a:t>engellenmesi, </a:t>
            </a:r>
            <a:r>
              <a:rPr lang="tr-TR" b="1" dirty="0"/>
              <a:t>mesleki özerkliğin yok olması</a:t>
            </a:r>
            <a:r>
              <a:rPr lang="tr-TR" dirty="0"/>
              <a:t>;</a:t>
            </a:r>
          </a:p>
          <a:p>
            <a:pPr lvl="0"/>
            <a:r>
              <a:rPr lang="tr-TR" u="sng" dirty="0"/>
              <a:t>Her şeyin standartlaştırılmış işlemlere, prosedürlere dönüşmesi, klinikteki iş akışına, mekanın düzenlenmesine ve tıbbi hizmetlerin sunumunda şirketin müdahale etmesi;</a:t>
            </a:r>
          </a:p>
          <a:p>
            <a:pPr lvl="0"/>
            <a:r>
              <a:rPr lang="tr-TR" dirty="0"/>
              <a:t>Çalışma programın düzenlenmesinde </a:t>
            </a:r>
            <a:r>
              <a:rPr lang="tr-TR" b="1" dirty="0"/>
              <a:t>sağlık emekçilerinin tamamen dışarıda tutulması</a:t>
            </a:r>
            <a:r>
              <a:rPr lang="tr-TR" dirty="0"/>
              <a:t>;</a:t>
            </a:r>
          </a:p>
          <a:p>
            <a:pPr lvl="0"/>
            <a:r>
              <a:rPr lang="tr-TR" dirty="0"/>
              <a:t>Artan denetim ve gözetim baskısı, </a:t>
            </a:r>
            <a:r>
              <a:rPr lang="tr-TR" b="1" dirty="0"/>
              <a:t>çalışanların formalarına çip takılarak izlenmesi</a:t>
            </a:r>
            <a:r>
              <a:rPr lang="tr-TR" dirty="0"/>
              <a:t>, izin kullanımında zorluklar;</a:t>
            </a:r>
          </a:p>
          <a:p>
            <a:pPr lvl="0"/>
            <a:r>
              <a:rPr lang="tr-TR" u="sng" dirty="0"/>
              <a:t>Mesai bitimi sonrası devir işlemleri nedeniyle </a:t>
            </a:r>
            <a:r>
              <a:rPr lang="tr-TR" b="1" u="sng" dirty="0"/>
              <a:t>çalışma saatlerinin uzaması</a:t>
            </a:r>
            <a:r>
              <a:rPr lang="tr-TR" u="sng" dirty="0"/>
              <a:t>; işlerin tamamen parçalanması, yönetimde çok başlılık ve şirketin kendisi ile doğrudan ilişkisi olmayan işlerde bile müdahil olması; sorunların çözümü için </a:t>
            </a:r>
            <a:r>
              <a:rPr lang="tr-TR" u="sng" dirty="0" smtClean="0"/>
              <a:t>muhatap </a:t>
            </a:r>
            <a:r>
              <a:rPr lang="tr-TR" u="sng" dirty="0"/>
              <a:t>bulunamaması</a:t>
            </a:r>
            <a:r>
              <a:rPr lang="tr-TR" u="sng" dirty="0" smtClean="0"/>
              <a:t>;</a:t>
            </a:r>
            <a:endParaRPr lang="tr-TR" u="sng" dirty="0"/>
          </a:p>
        </p:txBody>
      </p:sp>
    </p:spTree>
    <p:extLst>
      <p:ext uri="{BB962C8B-B14F-4D97-AF65-F5344CB8AC3E}">
        <p14:creationId xmlns:p14="http://schemas.microsoft.com/office/powerpoint/2010/main" val="26420313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25416"/>
            <a:ext cx="8915400" cy="4958862"/>
          </a:xfrm>
        </p:spPr>
        <p:txBody>
          <a:bodyPr>
            <a:normAutofit fontScale="92500" lnSpcReduction="10000"/>
          </a:bodyPr>
          <a:lstStyle/>
          <a:p>
            <a:pPr lvl="0"/>
            <a:r>
              <a:rPr lang="tr-TR" dirty="0"/>
              <a:t>Evden işe-işten eve geçen </a:t>
            </a:r>
            <a:r>
              <a:rPr lang="tr-TR" b="1" dirty="0"/>
              <a:t>ulaşım süresinin uzaması</a:t>
            </a:r>
            <a:r>
              <a:rPr lang="tr-TR" dirty="0"/>
              <a:t>;</a:t>
            </a:r>
          </a:p>
          <a:p>
            <a:pPr lvl="0"/>
            <a:r>
              <a:rPr lang="tr-TR" dirty="0"/>
              <a:t>Otomasyon sisteminin tüm işlere sirayet etmesi, kolaylıkla bitecek işlerde </a:t>
            </a:r>
            <a:r>
              <a:rPr lang="tr-TR" b="1" dirty="0"/>
              <a:t>teknolojik bürokrasi </a:t>
            </a:r>
            <a:r>
              <a:rPr lang="tr-TR" dirty="0"/>
              <a:t>nedeniyle ciddi zorlukların yaşanması;</a:t>
            </a:r>
          </a:p>
          <a:p>
            <a:pPr lvl="0"/>
            <a:r>
              <a:rPr lang="tr-TR" b="1" dirty="0"/>
              <a:t>Mekanın büyüklüğünün getirdiği zorluklar </a:t>
            </a:r>
            <a:r>
              <a:rPr lang="tr-TR" dirty="0"/>
              <a:t>(ulaşım, işlerin zamanında yapılamaması, mavi kod başta olmak üzere kodların </a:t>
            </a:r>
            <a:r>
              <a:rPr lang="tr-TR" dirty="0" smtClean="0"/>
              <a:t>tümünde </a:t>
            </a:r>
            <a:r>
              <a:rPr lang="tr-TR" dirty="0"/>
              <a:t>aksamalar);</a:t>
            </a:r>
          </a:p>
          <a:p>
            <a:pPr lvl="0"/>
            <a:r>
              <a:rPr lang="tr-TR" dirty="0"/>
              <a:t>Çalışanların </a:t>
            </a:r>
            <a:r>
              <a:rPr lang="tr-TR" b="1" dirty="0"/>
              <a:t>sosyal olanaklarının yokluğu </a:t>
            </a:r>
            <a:r>
              <a:rPr lang="tr-TR" dirty="0"/>
              <a:t>ya da yetersizliği (dinlenme odaları, giyinme odaları, kreş, sendika odası, sendika panosu, vb.);</a:t>
            </a:r>
          </a:p>
          <a:p>
            <a:pPr lvl="0"/>
            <a:r>
              <a:rPr lang="tr-TR" u="sng" dirty="0"/>
              <a:t>Çalışanlar arası ilişkilere izin vermeyen çalışma ortamı; çalışanlar için ortak mekanların olmaması, yemekhane vb. Mekanların parçalanması;</a:t>
            </a:r>
          </a:p>
          <a:p>
            <a:pPr lvl="0"/>
            <a:r>
              <a:rPr lang="tr-TR" b="1" dirty="0"/>
              <a:t>İzolasyon</a:t>
            </a:r>
            <a:r>
              <a:rPr lang="tr-TR" dirty="0"/>
              <a:t>;</a:t>
            </a:r>
          </a:p>
          <a:p>
            <a:pPr lvl="0"/>
            <a:r>
              <a:rPr lang="tr-TR" dirty="0"/>
              <a:t>İşçi sağlığı ve </a:t>
            </a:r>
            <a:r>
              <a:rPr lang="tr-TR" dirty="0" smtClean="0"/>
              <a:t>güvenliği </a:t>
            </a:r>
            <a:r>
              <a:rPr lang="tr-TR" dirty="0"/>
              <a:t>hizmetlerinin henüz organize olmaması;</a:t>
            </a:r>
          </a:p>
          <a:p>
            <a:pPr lvl="0"/>
            <a:r>
              <a:rPr lang="tr-TR" dirty="0"/>
              <a:t>Çalışma yaşamında bu ciddi değişikliğin </a:t>
            </a:r>
            <a:r>
              <a:rPr lang="tr-TR" dirty="0" smtClean="0"/>
              <a:t>yarattığı </a:t>
            </a:r>
            <a:r>
              <a:rPr lang="tr-TR" dirty="0"/>
              <a:t>aile ve sosyal ilişkilerde yaşanan </a:t>
            </a:r>
            <a:r>
              <a:rPr lang="tr-TR" dirty="0" smtClean="0"/>
              <a:t>sorunlar</a:t>
            </a:r>
            <a:endParaRPr lang="tr-TR" dirty="0"/>
          </a:p>
          <a:p>
            <a:pPr lvl="0"/>
            <a:r>
              <a:rPr lang="tr-TR" dirty="0"/>
              <a:t>İşyerindeki görevlendirmelerde yaşanan ciddi </a:t>
            </a:r>
            <a:r>
              <a:rPr lang="tr-TR" b="1" dirty="0" smtClean="0"/>
              <a:t>ayrımcılıklar </a:t>
            </a:r>
            <a:r>
              <a:rPr lang="tr-TR" dirty="0"/>
              <a:t>(yandaş sendikanın bu süreçte pozisyon alması).</a:t>
            </a:r>
          </a:p>
        </p:txBody>
      </p:sp>
    </p:spTree>
    <p:extLst>
      <p:ext uri="{BB962C8B-B14F-4D97-AF65-F5344CB8AC3E}">
        <p14:creationId xmlns:p14="http://schemas.microsoft.com/office/powerpoint/2010/main" val="29950986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2556"/>
          </a:xfrm>
        </p:spPr>
        <p:txBody>
          <a:bodyPr/>
          <a:lstStyle/>
          <a:p>
            <a:r>
              <a:rPr lang="en-US" dirty="0" err="1" smtClean="0"/>
              <a:t>Beklenen</a:t>
            </a:r>
            <a:r>
              <a:rPr lang="en-US" dirty="0" smtClean="0"/>
              <a:t> </a:t>
            </a:r>
            <a:r>
              <a:rPr lang="en-US" dirty="0" err="1" smtClean="0"/>
              <a:t>tehditler</a:t>
            </a:r>
            <a:r>
              <a:rPr lang="en-US" dirty="0" smtClean="0"/>
              <a:t>…</a:t>
            </a:r>
            <a:endParaRPr lang="en-US" dirty="0"/>
          </a:p>
        </p:txBody>
      </p:sp>
      <p:sp>
        <p:nvSpPr>
          <p:cNvPr id="3" name="Content Placeholder 2"/>
          <p:cNvSpPr>
            <a:spLocks noGrp="1"/>
          </p:cNvSpPr>
          <p:nvPr>
            <p:ph idx="1"/>
          </p:nvPr>
        </p:nvSpPr>
        <p:spPr>
          <a:xfrm>
            <a:off x="2589212" y="1790628"/>
            <a:ext cx="8915400" cy="4330820"/>
          </a:xfrm>
        </p:spPr>
        <p:txBody>
          <a:bodyPr>
            <a:normAutofit/>
          </a:bodyPr>
          <a:lstStyle/>
          <a:p>
            <a:r>
              <a:rPr lang="en-US" dirty="0" err="1" smtClean="0"/>
              <a:t>Zamanında</a:t>
            </a:r>
            <a:r>
              <a:rPr lang="en-US" dirty="0" smtClean="0"/>
              <a:t> </a:t>
            </a:r>
            <a:r>
              <a:rPr lang="en-US" dirty="0" err="1" smtClean="0"/>
              <a:t>bitmeyecek</a:t>
            </a:r>
            <a:r>
              <a:rPr lang="en-US" dirty="0" smtClean="0"/>
              <a:t>…. </a:t>
            </a:r>
          </a:p>
          <a:p>
            <a:r>
              <a:rPr lang="en-US" dirty="0" err="1" smtClean="0"/>
              <a:t>Şehir</a:t>
            </a:r>
            <a:r>
              <a:rPr lang="en-US" dirty="0" smtClean="0"/>
              <a:t> </a:t>
            </a:r>
            <a:r>
              <a:rPr lang="en-US" dirty="0" err="1" smtClean="0"/>
              <a:t>hastaneleri</a:t>
            </a:r>
            <a:r>
              <a:rPr lang="en-US" dirty="0" smtClean="0"/>
              <a:t> </a:t>
            </a:r>
            <a:r>
              <a:rPr lang="en-US" dirty="0" err="1" smtClean="0"/>
              <a:t>döner</a:t>
            </a:r>
            <a:r>
              <a:rPr lang="en-US" dirty="0" smtClean="0"/>
              <a:t> </a:t>
            </a:r>
            <a:r>
              <a:rPr lang="en-US" dirty="0" err="1" smtClean="0"/>
              <a:t>sermayeleri</a:t>
            </a:r>
            <a:r>
              <a:rPr lang="en-US" dirty="0" smtClean="0"/>
              <a:t> </a:t>
            </a:r>
            <a:r>
              <a:rPr lang="en-US" dirty="0" err="1" smtClean="0"/>
              <a:t>kirayı</a:t>
            </a:r>
            <a:r>
              <a:rPr lang="en-US" dirty="0" smtClean="0"/>
              <a:t> </a:t>
            </a:r>
            <a:r>
              <a:rPr lang="en-US" dirty="0" err="1" smtClean="0"/>
              <a:t>ödeyemeyecek</a:t>
            </a:r>
            <a:r>
              <a:rPr lang="en-US" dirty="0" smtClean="0"/>
              <a:t>, </a:t>
            </a:r>
            <a:r>
              <a:rPr lang="en-US" dirty="0" err="1" smtClean="0"/>
              <a:t>bütçeden</a:t>
            </a:r>
            <a:r>
              <a:rPr lang="en-US" dirty="0" smtClean="0"/>
              <a:t> </a:t>
            </a:r>
            <a:r>
              <a:rPr lang="en-US" dirty="0" err="1" smtClean="0"/>
              <a:t>ödenecek</a:t>
            </a:r>
            <a:r>
              <a:rPr lang="en-US" dirty="0" smtClean="0"/>
              <a:t>, </a:t>
            </a:r>
            <a:r>
              <a:rPr lang="en-US" dirty="0" err="1" smtClean="0"/>
              <a:t>bütçede</a:t>
            </a:r>
            <a:r>
              <a:rPr lang="en-US" dirty="0" smtClean="0"/>
              <a:t> </a:t>
            </a:r>
            <a:r>
              <a:rPr lang="en-US" dirty="0" err="1" smtClean="0"/>
              <a:t>bu</a:t>
            </a:r>
            <a:r>
              <a:rPr lang="en-US" dirty="0" smtClean="0"/>
              <a:t> </a:t>
            </a:r>
            <a:r>
              <a:rPr lang="en-US" dirty="0" err="1" smtClean="0"/>
              <a:t>zorlu</a:t>
            </a:r>
            <a:r>
              <a:rPr lang="en-US" dirty="0" smtClean="0"/>
              <a:t> </a:t>
            </a:r>
            <a:r>
              <a:rPr lang="en-US" dirty="0" err="1" smtClean="0"/>
              <a:t>faturaya</a:t>
            </a:r>
            <a:r>
              <a:rPr lang="en-US" dirty="0" smtClean="0"/>
              <a:t> </a:t>
            </a:r>
            <a:r>
              <a:rPr lang="en-US" dirty="0" err="1" smtClean="0"/>
              <a:t>katlanmayacak</a:t>
            </a:r>
            <a:r>
              <a:rPr lang="en-US" dirty="0" smtClean="0"/>
              <a:t>. </a:t>
            </a:r>
            <a:r>
              <a:rPr lang="en-US" dirty="0" err="1" smtClean="0"/>
              <a:t>Seçim</a:t>
            </a:r>
            <a:r>
              <a:rPr lang="en-US" dirty="0" smtClean="0"/>
              <a:t> </a:t>
            </a:r>
            <a:r>
              <a:rPr lang="en-US" dirty="0" err="1" smtClean="0"/>
              <a:t>vb</a:t>
            </a:r>
            <a:r>
              <a:rPr lang="en-US" dirty="0" smtClean="0"/>
              <a:t> </a:t>
            </a:r>
            <a:r>
              <a:rPr lang="en-US" dirty="0" err="1" smtClean="0"/>
              <a:t>tehditler</a:t>
            </a:r>
            <a:r>
              <a:rPr lang="en-US" dirty="0" smtClean="0"/>
              <a:t> </a:t>
            </a:r>
            <a:r>
              <a:rPr lang="en-US" dirty="0" err="1" smtClean="0"/>
              <a:t>kalktıktan</a:t>
            </a:r>
            <a:r>
              <a:rPr lang="en-US" dirty="0" smtClean="0"/>
              <a:t> </a:t>
            </a:r>
            <a:r>
              <a:rPr lang="en-US" dirty="0" err="1" smtClean="0"/>
              <a:t>sonra</a:t>
            </a:r>
            <a:r>
              <a:rPr lang="en-US" dirty="0" smtClean="0"/>
              <a:t> </a:t>
            </a:r>
            <a:r>
              <a:rPr lang="en-US" dirty="0" err="1" smtClean="0"/>
              <a:t>cepten</a:t>
            </a:r>
            <a:r>
              <a:rPr lang="en-US" dirty="0" smtClean="0"/>
              <a:t> </a:t>
            </a:r>
            <a:r>
              <a:rPr lang="en-US" dirty="0" err="1" smtClean="0"/>
              <a:t>ödemeler</a:t>
            </a:r>
            <a:r>
              <a:rPr lang="en-US" dirty="0" smtClean="0"/>
              <a:t> </a:t>
            </a:r>
            <a:r>
              <a:rPr lang="en-US" dirty="0" err="1" smtClean="0"/>
              <a:t>artacak</a:t>
            </a:r>
            <a:r>
              <a:rPr lang="en-US" dirty="0" smtClean="0"/>
              <a:t>. </a:t>
            </a:r>
            <a:r>
              <a:rPr lang="en-US" dirty="0" err="1" smtClean="0"/>
              <a:t>Katkı-katılım</a:t>
            </a:r>
            <a:r>
              <a:rPr lang="en-US" dirty="0" smtClean="0"/>
              <a:t> </a:t>
            </a:r>
            <a:r>
              <a:rPr lang="en-US" dirty="0" err="1" smtClean="0"/>
              <a:t>payı</a:t>
            </a:r>
            <a:r>
              <a:rPr lang="en-US" dirty="0" smtClean="0"/>
              <a:t> </a:t>
            </a:r>
            <a:r>
              <a:rPr lang="en-US" dirty="0" err="1" smtClean="0"/>
              <a:t>artacak</a:t>
            </a:r>
            <a:r>
              <a:rPr lang="en-US" dirty="0" smtClean="0"/>
              <a:t>. </a:t>
            </a:r>
          </a:p>
          <a:p>
            <a:r>
              <a:rPr lang="en-US" dirty="0" err="1" smtClean="0"/>
              <a:t>Özel</a:t>
            </a:r>
            <a:r>
              <a:rPr lang="en-US" dirty="0" smtClean="0"/>
              <a:t> </a:t>
            </a:r>
            <a:r>
              <a:rPr lang="en-US" dirty="0" err="1" smtClean="0"/>
              <a:t>hastanelerle</a:t>
            </a:r>
            <a:r>
              <a:rPr lang="en-US" dirty="0" smtClean="0"/>
              <a:t> </a:t>
            </a:r>
            <a:r>
              <a:rPr lang="en-US" dirty="0" err="1" smtClean="0"/>
              <a:t>sınırlı</a:t>
            </a:r>
            <a:r>
              <a:rPr lang="en-US" dirty="0" smtClean="0"/>
              <a:t> </a:t>
            </a:r>
            <a:r>
              <a:rPr lang="en-US" dirty="0" err="1" smtClean="0"/>
              <a:t>ilave</a:t>
            </a:r>
            <a:r>
              <a:rPr lang="en-US" dirty="0" smtClean="0"/>
              <a:t> </a:t>
            </a:r>
            <a:r>
              <a:rPr lang="en-US" dirty="0" err="1" smtClean="0"/>
              <a:t>ücret</a:t>
            </a:r>
            <a:r>
              <a:rPr lang="en-US" dirty="0" smtClean="0"/>
              <a:t> </a:t>
            </a:r>
            <a:r>
              <a:rPr lang="en-US" dirty="0" err="1" smtClean="0"/>
              <a:t>gibi</a:t>
            </a:r>
            <a:r>
              <a:rPr lang="en-US" dirty="0" smtClean="0"/>
              <a:t> </a:t>
            </a:r>
            <a:r>
              <a:rPr lang="en-US" dirty="0" err="1" smtClean="0"/>
              <a:t>vatandaş</a:t>
            </a:r>
            <a:r>
              <a:rPr lang="en-US" dirty="0" smtClean="0"/>
              <a:t> </a:t>
            </a:r>
            <a:r>
              <a:rPr lang="en-US" dirty="0" err="1" smtClean="0"/>
              <a:t>soygununa</a:t>
            </a:r>
            <a:r>
              <a:rPr lang="en-US" dirty="0" smtClean="0"/>
              <a:t>, </a:t>
            </a:r>
            <a:r>
              <a:rPr lang="en-US" dirty="0" err="1" smtClean="0"/>
              <a:t>kamu</a:t>
            </a:r>
            <a:r>
              <a:rPr lang="en-US" dirty="0" smtClean="0"/>
              <a:t> </a:t>
            </a:r>
            <a:r>
              <a:rPr lang="en-US" dirty="0" err="1" smtClean="0"/>
              <a:t>hastaneleri</a:t>
            </a:r>
            <a:r>
              <a:rPr lang="en-US" dirty="0" smtClean="0"/>
              <a:t> de </a:t>
            </a:r>
            <a:r>
              <a:rPr lang="en-US" dirty="0" err="1" smtClean="0"/>
              <a:t>katılacak</a:t>
            </a:r>
            <a:r>
              <a:rPr lang="en-US" dirty="0" smtClean="0"/>
              <a:t>.</a:t>
            </a:r>
          </a:p>
          <a:p>
            <a:r>
              <a:rPr lang="en-US" dirty="0" err="1" smtClean="0"/>
              <a:t>Sağlık</a:t>
            </a:r>
            <a:r>
              <a:rPr lang="en-US" dirty="0" smtClean="0"/>
              <a:t> </a:t>
            </a:r>
            <a:r>
              <a:rPr lang="en-US" dirty="0" err="1" smtClean="0"/>
              <a:t>harcamaları</a:t>
            </a:r>
            <a:r>
              <a:rPr lang="en-US" dirty="0" smtClean="0"/>
              <a:t> </a:t>
            </a:r>
            <a:r>
              <a:rPr lang="en-US" dirty="0" err="1" smtClean="0"/>
              <a:t>artacak</a:t>
            </a:r>
            <a:r>
              <a:rPr lang="en-US" dirty="0" smtClean="0"/>
              <a:t>. GSS </a:t>
            </a:r>
            <a:r>
              <a:rPr lang="en-US" dirty="0" err="1" smtClean="0"/>
              <a:t>teminat</a:t>
            </a:r>
            <a:r>
              <a:rPr lang="en-US" dirty="0" smtClean="0"/>
              <a:t> </a:t>
            </a:r>
            <a:r>
              <a:rPr lang="en-US" dirty="0" err="1" smtClean="0"/>
              <a:t>paketi</a:t>
            </a:r>
            <a:r>
              <a:rPr lang="en-US" dirty="0" smtClean="0"/>
              <a:t> </a:t>
            </a:r>
            <a:r>
              <a:rPr lang="en-US" dirty="0" err="1" smtClean="0"/>
              <a:t>küçülecek</a:t>
            </a:r>
            <a:r>
              <a:rPr lang="en-US" dirty="0" smtClean="0"/>
              <a:t>. </a:t>
            </a:r>
            <a:r>
              <a:rPr lang="en-US" dirty="0" err="1" smtClean="0"/>
              <a:t>Özel</a:t>
            </a:r>
            <a:r>
              <a:rPr lang="en-US" dirty="0" smtClean="0"/>
              <a:t> </a:t>
            </a:r>
            <a:r>
              <a:rPr lang="en-US" dirty="0" err="1" smtClean="0"/>
              <a:t>sigorta</a:t>
            </a:r>
            <a:r>
              <a:rPr lang="en-US" dirty="0" smtClean="0"/>
              <a:t> </a:t>
            </a:r>
            <a:r>
              <a:rPr lang="en-US" dirty="0" err="1" smtClean="0"/>
              <a:t>zorunlu</a:t>
            </a:r>
            <a:r>
              <a:rPr lang="en-US" dirty="0" smtClean="0"/>
              <a:t> hale </a:t>
            </a:r>
            <a:r>
              <a:rPr lang="en-US" dirty="0" err="1" smtClean="0"/>
              <a:t>gelecek</a:t>
            </a:r>
            <a:r>
              <a:rPr lang="en-US" dirty="0" smtClean="0"/>
              <a:t>.</a:t>
            </a:r>
          </a:p>
          <a:p>
            <a:r>
              <a:rPr lang="en-US" dirty="0" err="1" smtClean="0"/>
              <a:t>Paran</a:t>
            </a:r>
            <a:r>
              <a:rPr lang="en-US" dirty="0" smtClean="0"/>
              <a:t> </a:t>
            </a:r>
            <a:r>
              <a:rPr lang="en-US" dirty="0" err="1" smtClean="0"/>
              <a:t>kadar</a:t>
            </a:r>
            <a:r>
              <a:rPr lang="en-US" dirty="0" smtClean="0"/>
              <a:t>  </a:t>
            </a:r>
            <a:r>
              <a:rPr lang="en-US" dirty="0" err="1" smtClean="0"/>
              <a:t>sağlık</a:t>
            </a:r>
            <a:r>
              <a:rPr lang="en-US" dirty="0" smtClean="0"/>
              <a:t> </a:t>
            </a:r>
            <a:r>
              <a:rPr lang="en-US" dirty="0" err="1" smtClean="0"/>
              <a:t>dönemi</a:t>
            </a:r>
            <a:r>
              <a:rPr lang="en-US" dirty="0" smtClean="0"/>
              <a:t> </a:t>
            </a:r>
            <a:r>
              <a:rPr lang="en-US" dirty="0" err="1" smtClean="0"/>
              <a:t>tamamen</a:t>
            </a:r>
            <a:r>
              <a:rPr lang="en-US" dirty="0" smtClean="0"/>
              <a:t> </a:t>
            </a:r>
            <a:r>
              <a:rPr lang="en-US" dirty="0" err="1" smtClean="0"/>
              <a:t>devreye</a:t>
            </a:r>
            <a:r>
              <a:rPr lang="en-US" dirty="0" smtClean="0"/>
              <a:t> </a:t>
            </a:r>
            <a:r>
              <a:rPr lang="en-US" dirty="0" err="1" smtClean="0"/>
              <a:t>girecek</a:t>
            </a:r>
            <a:r>
              <a:rPr lang="en-US" dirty="0" smtClean="0"/>
              <a:t>.</a:t>
            </a:r>
          </a:p>
          <a:p>
            <a:r>
              <a:rPr lang="en-US" dirty="0" err="1" smtClean="0"/>
              <a:t>Sağlık</a:t>
            </a:r>
            <a:r>
              <a:rPr lang="en-US" dirty="0" smtClean="0"/>
              <a:t> </a:t>
            </a:r>
            <a:r>
              <a:rPr lang="en-US" dirty="0" err="1" smtClean="0"/>
              <a:t>emekçileri</a:t>
            </a:r>
            <a:r>
              <a:rPr lang="en-US" dirty="0" smtClean="0"/>
              <a:t> </a:t>
            </a:r>
            <a:r>
              <a:rPr lang="en-US" dirty="0" err="1" smtClean="0"/>
              <a:t>için</a:t>
            </a:r>
            <a:endParaRPr lang="en-US" dirty="0" smtClean="0"/>
          </a:p>
          <a:p>
            <a:pPr lvl="1"/>
            <a:r>
              <a:rPr lang="en-US" dirty="0" err="1" smtClean="0"/>
              <a:t>sözleşmeliye</a:t>
            </a:r>
            <a:r>
              <a:rPr lang="en-US" dirty="0" smtClean="0"/>
              <a:t> </a:t>
            </a:r>
            <a:r>
              <a:rPr lang="en-US" dirty="0" err="1" smtClean="0"/>
              <a:t>geçecek</a:t>
            </a:r>
            <a:r>
              <a:rPr lang="en-US" dirty="0" smtClean="0"/>
              <a:t>…</a:t>
            </a:r>
          </a:p>
          <a:p>
            <a:pPr lvl="1"/>
            <a:r>
              <a:rPr lang="en-US" dirty="0" err="1" smtClean="0"/>
              <a:t>büyük</a:t>
            </a:r>
            <a:r>
              <a:rPr lang="en-US" dirty="0" smtClean="0"/>
              <a:t> </a:t>
            </a:r>
            <a:r>
              <a:rPr lang="en-US" dirty="0" err="1" smtClean="0"/>
              <a:t>kısmı</a:t>
            </a:r>
            <a:r>
              <a:rPr lang="en-US" dirty="0" smtClean="0"/>
              <a:t> </a:t>
            </a:r>
            <a:r>
              <a:rPr lang="en-US" dirty="0" err="1" smtClean="0"/>
              <a:t>taşerona</a:t>
            </a:r>
            <a:r>
              <a:rPr lang="en-US" dirty="0" smtClean="0"/>
              <a:t> </a:t>
            </a:r>
            <a:r>
              <a:rPr lang="en-US" dirty="0" err="1" smtClean="0"/>
              <a:t>geçecek</a:t>
            </a: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İNGİLTERE deneyiminden ders çıkartılabilir...</a:t>
            </a:r>
            <a:endParaRPr lang="tr-TR" dirty="0"/>
          </a:p>
        </p:txBody>
      </p:sp>
      <p:sp>
        <p:nvSpPr>
          <p:cNvPr id="3" name="İçerik Yer Tutucusu 2"/>
          <p:cNvSpPr>
            <a:spLocks noGrp="1"/>
          </p:cNvSpPr>
          <p:nvPr>
            <p:ph idx="1"/>
          </p:nvPr>
        </p:nvSpPr>
        <p:spPr/>
        <p:txBody>
          <a:bodyPr>
            <a:normAutofit/>
          </a:bodyPr>
          <a:lstStyle/>
          <a:p>
            <a:pPr lvl="0"/>
            <a:r>
              <a:rPr lang="tr-TR" dirty="0" err="1"/>
              <a:t>Jubilee</a:t>
            </a:r>
            <a:r>
              <a:rPr lang="tr-TR" dirty="0"/>
              <a:t> </a:t>
            </a:r>
            <a:r>
              <a:rPr lang="tr-TR" dirty="0" err="1"/>
              <a:t>Debt</a:t>
            </a:r>
            <a:r>
              <a:rPr lang="tr-TR" dirty="0"/>
              <a:t> </a:t>
            </a:r>
            <a:r>
              <a:rPr lang="tr-TR" dirty="0" err="1"/>
              <a:t>Campaign</a:t>
            </a:r>
            <a:r>
              <a:rPr lang="tr-TR" dirty="0"/>
              <a:t> denilen </a:t>
            </a:r>
            <a:r>
              <a:rPr lang="tr-TR" dirty="0" smtClean="0"/>
              <a:t>kurul </a:t>
            </a:r>
            <a:r>
              <a:rPr lang="tr-TR" dirty="0"/>
              <a:t>tarafından yapılan Şehir hastaneleri </a:t>
            </a:r>
            <a:r>
              <a:rPr lang="tr-TR" dirty="0" smtClean="0"/>
              <a:t>raporunda </a:t>
            </a:r>
            <a:r>
              <a:rPr lang="tr-TR" dirty="0"/>
              <a:t>(2017) </a:t>
            </a:r>
            <a:r>
              <a:rPr lang="tr-TR" b="1" dirty="0"/>
              <a:t>İngiltere’nin kazık yediği KÖO projelerini yurt dışında teşvik etmesi ele alınıyor. </a:t>
            </a:r>
            <a:r>
              <a:rPr lang="tr-TR" dirty="0" smtClean="0"/>
              <a:t>İngiltere’nin </a:t>
            </a:r>
            <a:r>
              <a:rPr lang="tr-TR" dirty="0"/>
              <a:t>projenin olumsuz yönlerini aktarmadığı, üstüne üstlük KÖO projeleri için fon verdiği dile getiriliyor. (</a:t>
            </a:r>
            <a:r>
              <a:rPr lang="tr-TR" b="1" dirty="0" smtClean="0"/>
              <a:t>Türkiye de </a:t>
            </a:r>
            <a:r>
              <a:rPr lang="tr-TR" b="1" dirty="0"/>
              <a:t>fon alan </a:t>
            </a:r>
            <a:r>
              <a:rPr lang="tr-TR" b="1" dirty="0" smtClean="0"/>
              <a:t>ülkelerden)</a:t>
            </a:r>
            <a:endParaRPr lang="tr-TR" dirty="0"/>
          </a:p>
          <a:p>
            <a:pPr lvl="0"/>
            <a:r>
              <a:rPr lang="tr-TR" u="sng" dirty="0"/>
              <a:t>İngiltere parlamentosu Hazine Seçimi Komitesi ve Ulusal Denetim Bürosu tarafından hazırlanan raporlara göre KÖO modeli en az iki kat daha maliyetli</a:t>
            </a:r>
          </a:p>
          <a:p>
            <a:pPr lvl="0"/>
            <a:r>
              <a:rPr lang="tr-TR" dirty="0"/>
              <a:t>NHS hastaneleri PFI kredisi 80 milyar sterlini aştı, orijinal sermaye maliyetinin 7 katı</a:t>
            </a:r>
            <a:r>
              <a:rPr lang="tr-TR" i="1" dirty="0"/>
              <a:t> (İngiltere’nin Uluslararası Ticaret Sekreteri Dr. </a:t>
            </a:r>
            <a:r>
              <a:rPr lang="tr-TR" i="1" dirty="0" err="1"/>
              <a:t>Liam</a:t>
            </a:r>
            <a:r>
              <a:rPr lang="tr-TR" i="1" dirty="0"/>
              <a:t> </a:t>
            </a:r>
            <a:r>
              <a:rPr lang="tr-TR" i="1" dirty="0" err="1"/>
              <a:t>Fox</a:t>
            </a:r>
            <a:r>
              <a:rPr lang="tr-TR" i="1" dirty="0"/>
              <a:t>: Nisan 2017)</a:t>
            </a:r>
            <a:endParaRPr lang="tr-TR" dirty="0"/>
          </a:p>
          <a:p>
            <a:r>
              <a:rPr lang="tr-TR" dirty="0"/>
              <a:t>“Diğer ülkelerde bu yağma olarak adlandırılana, burada KÖO deniyor”</a:t>
            </a:r>
            <a:r>
              <a:rPr lang="tr-TR" i="1" dirty="0"/>
              <a:t>(</a:t>
            </a:r>
            <a:r>
              <a:rPr lang="tr-TR" i="1" dirty="0" err="1"/>
              <a:t>Boris</a:t>
            </a:r>
            <a:r>
              <a:rPr lang="tr-TR" i="1" dirty="0"/>
              <a:t> (Johnson, Dışişleri Sekreteri)</a:t>
            </a:r>
            <a:endParaRPr lang="tr-TR" dirty="0"/>
          </a:p>
        </p:txBody>
      </p:sp>
    </p:spTree>
    <p:extLst>
      <p:ext uri="{BB962C8B-B14F-4D97-AF65-F5344CB8AC3E}">
        <p14:creationId xmlns:p14="http://schemas.microsoft.com/office/powerpoint/2010/main" val="381411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1"/>
            <a:ext cx="8740360" cy="694736"/>
          </a:xfrm>
        </p:spPr>
        <p:txBody>
          <a:bodyPr>
            <a:normAutofit fontScale="90000"/>
          </a:bodyPr>
          <a:lstStyle/>
          <a:p>
            <a:r>
              <a:rPr lang="en-US" sz="3000" b="1" dirty="0" err="1" smtClean="0"/>
              <a:t>Hastaneler</a:t>
            </a:r>
            <a:r>
              <a:rPr lang="tr-TR" sz="3000" b="1" dirty="0" smtClean="0"/>
              <a:t>in Yapılmasında Öne Sürülen Gerekçeler</a:t>
            </a:r>
            <a:endParaRPr lang="en-US" sz="3000" b="1" dirty="0"/>
          </a:p>
        </p:txBody>
      </p:sp>
      <p:sp>
        <p:nvSpPr>
          <p:cNvPr id="3" name="Content Placeholder 2"/>
          <p:cNvSpPr>
            <a:spLocks noGrp="1"/>
          </p:cNvSpPr>
          <p:nvPr>
            <p:ph idx="1"/>
          </p:nvPr>
        </p:nvSpPr>
        <p:spPr>
          <a:xfrm>
            <a:off x="2209980" y="1666044"/>
            <a:ext cx="9294632" cy="4651729"/>
          </a:xfrm>
        </p:spPr>
        <p:txBody>
          <a:bodyPr>
            <a:normAutofit fontScale="92500" lnSpcReduction="10000"/>
          </a:bodyPr>
          <a:lstStyle/>
          <a:p>
            <a:r>
              <a:rPr lang="en-US" sz="2800" dirty="0" err="1" smtClean="0"/>
              <a:t>Nüfus</a:t>
            </a:r>
            <a:r>
              <a:rPr lang="en-US" sz="2800" dirty="0" smtClean="0"/>
              <a:t> </a:t>
            </a:r>
            <a:r>
              <a:rPr lang="en-US" sz="2800" dirty="0" err="1" smtClean="0"/>
              <a:t>artıyor</a:t>
            </a:r>
            <a:r>
              <a:rPr lang="en-US" sz="2800" dirty="0" smtClean="0"/>
              <a:t>, </a:t>
            </a:r>
            <a:r>
              <a:rPr lang="en-US" sz="2800" dirty="0" err="1" smtClean="0"/>
              <a:t>nüfus</a:t>
            </a:r>
            <a:r>
              <a:rPr lang="en-US" sz="2800" dirty="0" smtClean="0"/>
              <a:t> </a:t>
            </a:r>
            <a:r>
              <a:rPr lang="en-US" sz="2800" dirty="0" err="1" smtClean="0"/>
              <a:t>yaşlanıyor</a:t>
            </a:r>
            <a:r>
              <a:rPr lang="en-US" sz="2800" dirty="0" smtClean="0"/>
              <a:t>; </a:t>
            </a:r>
          </a:p>
          <a:p>
            <a:r>
              <a:rPr lang="en-US" sz="2800" dirty="0" err="1" smtClean="0"/>
              <a:t>bulaşıcı</a:t>
            </a:r>
            <a:r>
              <a:rPr lang="en-US" sz="2800" dirty="0" smtClean="0"/>
              <a:t> </a:t>
            </a:r>
            <a:r>
              <a:rPr lang="en-US" sz="2800" dirty="0" err="1" smtClean="0"/>
              <a:t>olamayan</a:t>
            </a:r>
            <a:r>
              <a:rPr lang="en-US" sz="2800" dirty="0" smtClean="0"/>
              <a:t> </a:t>
            </a:r>
            <a:r>
              <a:rPr lang="en-US" sz="2800" dirty="0" err="1" smtClean="0"/>
              <a:t>hastalıklar-kronik</a:t>
            </a:r>
            <a:r>
              <a:rPr lang="en-US" sz="2800" dirty="0" smtClean="0"/>
              <a:t> </a:t>
            </a:r>
            <a:r>
              <a:rPr lang="en-US" sz="2800" dirty="0" err="1" smtClean="0"/>
              <a:t>hastalıklar</a:t>
            </a:r>
            <a:r>
              <a:rPr lang="en-US" sz="2800" dirty="0" smtClean="0"/>
              <a:t> (</a:t>
            </a:r>
            <a:r>
              <a:rPr lang="en-US" sz="2800" dirty="0" err="1" smtClean="0"/>
              <a:t>kalp-damar</a:t>
            </a:r>
            <a:r>
              <a:rPr lang="en-US" sz="2800" dirty="0" smtClean="0"/>
              <a:t> </a:t>
            </a:r>
            <a:r>
              <a:rPr lang="en-US" sz="2800" dirty="0" err="1" smtClean="0"/>
              <a:t>hastalıkları</a:t>
            </a:r>
            <a:r>
              <a:rPr lang="en-US" sz="2800" dirty="0" smtClean="0"/>
              <a:t>, </a:t>
            </a:r>
            <a:r>
              <a:rPr lang="en-US" sz="2800" dirty="0" err="1" smtClean="0"/>
              <a:t>solunum</a:t>
            </a:r>
            <a:r>
              <a:rPr lang="en-US" sz="2800" dirty="0" smtClean="0"/>
              <a:t> </a:t>
            </a:r>
            <a:r>
              <a:rPr lang="en-US" sz="2800" dirty="0" err="1" smtClean="0"/>
              <a:t>sistemi</a:t>
            </a:r>
            <a:r>
              <a:rPr lang="en-US" sz="2800" dirty="0" smtClean="0"/>
              <a:t> </a:t>
            </a:r>
            <a:r>
              <a:rPr lang="en-US" sz="2800" dirty="0" err="1" smtClean="0"/>
              <a:t>hastalıkları</a:t>
            </a:r>
            <a:r>
              <a:rPr lang="en-US" sz="2800" dirty="0" smtClean="0"/>
              <a:t>, </a:t>
            </a:r>
            <a:r>
              <a:rPr lang="en-US" sz="2800" dirty="0" err="1" smtClean="0"/>
              <a:t>kanserler</a:t>
            </a:r>
            <a:r>
              <a:rPr lang="en-US" sz="2800" dirty="0" smtClean="0"/>
              <a:t>) </a:t>
            </a:r>
            <a:r>
              <a:rPr lang="en-US" sz="2800" dirty="0" err="1" smtClean="0"/>
              <a:t>artıyor</a:t>
            </a:r>
            <a:r>
              <a:rPr lang="en-US" sz="2800" dirty="0" smtClean="0"/>
              <a:t>; </a:t>
            </a:r>
          </a:p>
          <a:p>
            <a:r>
              <a:rPr lang="en-US" sz="2800" dirty="0" err="1" smtClean="0"/>
              <a:t>tanı</a:t>
            </a:r>
            <a:r>
              <a:rPr lang="en-US" sz="2800" dirty="0" smtClean="0"/>
              <a:t> </a:t>
            </a:r>
            <a:r>
              <a:rPr lang="en-US" sz="2800" dirty="0" err="1" smtClean="0"/>
              <a:t>ve</a:t>
            </a:r>
            <a:r>
              <a:rPr lang="en-US" sz="2800" dirty="0" smtClean="0"/>
              <a:t> </a:t>
            </a:r>
            <a:r>
              <a:rPr lang="en-US" sz="2800" dirty="0" err="1" smtClean="0"/>
              <a:t>tedavi</a:t>
            </a:r>
            <a:r>
              <a:rPr lang="en-US" sz="2800" dirty="0" smtClean="0"/>
              <a:t> </a:t>
            </a:r>
            <a:r>
              <a:rPr lang="en-US" sz="2800" dirty="0" err="1" smtClean="0"/>
              <a:t>olanakları</a:t>
            </a:r>
            <a:r>
              <a:rPr lang="en-US" sz="2800" dirty="0" smtClean="0"/>
              <a:t> </a:t>
            </a:r>
            <a:r>
              <a:rPr lang="en-US" sz="2800" dirty="0" err="1" smtClean="0"/>
              <a:t>artıyor</a:t>
            </a:r>
            <a:r>
              <a:rPr lang="en-US" sz="2800" dirty="0" smtClean="0"/>
              <a:t>; </a:t>
            </a:r>
          </a:p>
          <a:p>
            <a:r>
              <a:rPr lang="en-US" sz="2800" dirty="0" err="1" smtClean="0"/>
              <a:t>sağlık</a:t>
            </a:r>
            <a:r>
              <a:rPr lang="en-US" sz="2800" dirty="0" smtClean="0"/>
              <a:t> </a:t>
            </a:r>
            <a:r>
              <a:rPr lang="en-US" sz="2800" dirty="0" err="1" smtClean="0"/>
              <a:t>okuryazarlığı</a:t>
            </a:r>
            <a:r>
              <a:rPr lang="en-US" sz="2800" dirty="0" smtClean="0"/>
              <a:t> </a:t>
            </a:r>
            <a:r>
              <a:rPr lang="en-US" sz="2800" dirty="0" err="1" smtClean="0"/>
              <a:t>gelişiyor</a:t>
            </a:r>
            <a:r>
              <a:rPr lang="en-US" sz="2800" dirty="0" smtClean="0"/>
              <a:t>, </a:t>
            </a:r>
            <a:r>
              <a:rPr lang="en-US" sz="2800" dirty="0" err="1" smtClean="0"/>
              <a:t>sağlık</a:t>
            </a:r>
            <a:r>
              <a:rPr lang="en-US" sz="2800" dirty="0" smtClean="0"/>
              <a:t> </a:t>
            </a:r>
            <a:r>
              <a:rPr lang="en-US" sz="2800" dirty="0" err="1" smtClean="0"/>
              <a:t>bilinci</a:t>
            </a:r>
            <a:r>
              <a:rPr lang="en-US" sz="2800" dirty="0" smtClean="0"/>
              <a:t> </a:t>
            </a:r>
            <a:r>
              <a:rPr lang="en-US" sz="2800" dirty="0" err="1" smtClean="0"/>
              <a:t>artıyor</a:t>
            </a:r>
            <a:r>
              <a:rPr lang="en-US" sz="2800" dirty="0" smtClean="0"/>
              <a:t> </a:t>
            </a:r>
            <a:r>
              <a:rPr lang="en-US" sz="2800" dirty="0" err="1" smtClean="0"/>
              <a:t>ve</a:t>
            </a:r>
            <a:r>
              <a:rPr lang="en-US" sz="2800" dirty="0" smtClean="0"/>
              <a:t> </a:t>
            </a:r>
            <a:r>
              <a:rPr lang="en-US" sz="2800" dirty="0" err="1" smtClean="0"/>
              <a:t>vatandaşın</a:t>
            </a:r>
            <a:r>
              <a:rPr lang="en-US" sz="2800" dirty="0" smtClean="0"/>
              <a:t> </a:t>
            </a:r>
            <a:r>
              <a:rPr lang="en-US" sz="2800" dirty="0" err="1" smtClean="0"/>
              <a:t>beklentileri</a:t>
            </a:r>
            <a:r>
              <a:rPr lang="en-US" sz="2800" dirty="0" smtClean="0"/>
              <a:t> </a:t>
            </a:r>
            <a:r>
              <a:rPr lang="en-US" sz="2800" dirty="0" err="1" smtClean="0"/>
              <a:t>farklılaşıyor</a:t>
            </a:r>
            <a:r>
              <a:rPr lang="en-US" sz="2800" dirty="0" smtClean="0"/>
              <a:t>; </a:t>
            </a:r>
          </a:p>
          <a:p>
            <a:r>
              <a:rPr lang="en-US" sz="2800" dirty="0" err="1" smtClean="0"/>
              <a:t>sağlık</a:t>
            </a:r>
            <a:r>
              <a:rPr lang="en-US" sz="2800" dirty="0" smtClean="0"/>
              <a:t> </a:t>
            </a:r>
            <a:r>
              <a:rPr lang="en-US" sz="2800" dirty="0" err="1" smtClean="0"/>
              <a:t>hizmetleri</a:t>
            </a:r>
            <a:r>
              <a:rPr lang="en-US" sz="2800" dirty="0" smtClean="0"/>
              <a:t> </a:t>
            </a:r>
            <a:r>
              <a:rPr lang="en-US" sz="2800" dirty="0" err="1" smtClean="0"/>
              <a:t>için</a:t>
            </a:r>
            <a:r>
              <a:rPr lang="en-US" sz="2800" dirty="0" smtClean="0"/>
              <a:t> </a:t>
            </a:r>
            <a:r>
              <a:rPr lang="en-US" sz="2800" dirty="0" err="1" smtClean="0"/>
              <a:t>yeni</a:t>
            </a:r>
            <a:r>
              <a:rPr lang="en-US" sz="2800" dirty="0" smtClean="0"/>
              <a:t> </a:t>
            </a:r>
            <a:r>
              <a:rPr lang="en-US" sz="2800" dirty="0" err="1" smtClean="0"/>
              <a:t>yatırımlara</a:t>
            </a:r>
            <a:r>
              <a:rPr lang="en-US" sz="2800" dirty="0" smtClean="0"/>
              <a:t> </a:t>
            </a:r>
            <a:r>
              <a:rPr lang="en-US" sz="2800" dirty="0" err="1" smtClean="0"/>
              <a:t>ihtiyaç</a:t>
            </a:r>
            <a:r>
              <a:rPr lang="en-US" sz="2800" dirty="0" smtClean="0"/>
              <a:t> </a:t>
            </a:r>
            <a:r>
              <a:rPr lang="en-US" sz="2800" dirty="0" err="1" smtClean="0"/>
              <a:t>var</a:t>
            </a:r>
            <a:r>
              <a:rPr lang="en-US" sz="2800" dirty="0" smtClean="0"/>
              <a:t>; </a:t>
            </a:r>
          </a:p>
          <a:p>
            <a:r>
              <a:rPr lang="en-US" sz="2800" dirty="0" err="1" smtClean="0"/>
              <a:t>yüzyıllık</a:t>
            </a:r>
            <a:r>
              <a:rPr lang="en-US" sz="2800" dirty="0" smtClean="0"/>
              <a:t> </a:t>
            </a:r>
            <a:r>
              <a:rPr lang="en-US" sz="2800" dirty="0" err="1" smtClean="0"/>
              <a:t>köhne</a:t>
            </a:r>
            <a:r>
              <a:rPr lang="en-US" sz="2800" dirty="0" smtClean="0"/>
              <a:t> </a:t>
            </a:r>
            <a:r>
              <a:rPr lang="en-US" sz="2800" dirty="0" err="1" smtClean="0"/>
              <a:t>hastanelerle</a:t>
            </a:r>
            <a:r>
              <a:rPr lang="en-US" sz="2800" dirty="0" smtClean="0"/>
              <a:t> </a:t>
            </a:r>
            <a:r>
              <a:rPr lang="en-US" sz="2800" dirty="0" err="1" smtClean="0"/>
              <a:t>bu</a:t>
            </a:r>
            <a:r>
              <a:rPr lang="en-US" sz="2800" dirty="0" smtClean="0"/>
              <a:t> </a:t>
            </a:r>
            <a:r>
              <a:rPr lang="en-US" sz="2800" dirty="0" err="1" smtClean="0"/>
              <a:t>iş</a:t>
            </a:r>
            <a:r>
              <a:rPr lang="en-US" sz="2800" dirty="0" smtClean="0"/>
              <a:t> </a:t>
            </a:r>
            <a:r>
              <a:rPr lang="en-US" sz="2800" dirty="0" err="1" smtClean="0"/>
              <a:t>yürümez</a:t>
            </a:r>
            <a:r>
              <a:rPr lang="en-US" sz="2800" dirty="0" smtClean="0"/>
              <a:t>, </a:t>
            </a:r>
            <a:r>
              <a:rPr lang="en-US" sz="2800" dirty="0" err="1" smtClean="0"/>
              <a:t>olanak</a:t>
            </a:r>
            <a:r>
              <a:rPr lang="tr-TR" sz="2800" dirty="0" smtClean="0"/>
              <a:t>l</a:t>
            </a:r>
            <a:r>
              <a:rPr lang="en-US" sz="2800" dirty="0" err="1" smtClean="0"/>
              <a:t>ar</a:t>
            </a:r>
            <a:r>
              <a:rPr lang="en-US" sz="2800" dirty="0" smtClean="0"/>
              <a:t> </a:t>
            </a:r>
            <a:r>
              <a:rPr lang="en-US" sz="2800" dirty="0" err="1" smtClean="0"/>
              <a:t>yetersiz</a:t>
            </a:r>
            <a:r>
              <a:rPr lang="en-US" sz="2800" dirty="0" smtClean="0"/>
              <a:t>… </a:t>
            </a:r>
          </a:p>
          <a:p>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İNGİLTERE deneyiminden çıkartılacak dersler...</a:t>
            </a:r>
            <a:endParaRPr lang="tr-TR" dirty="0"/>
          </a:p>
        </p:txBody>
      </p:sp>
      <p:sp>
        <p:nvSpPr>
          <p:cNvPr id="3" name="İçerik Yer Tutucusu 2"/>
          <p:cNvSpPr>
            <a:spLocks noGrp="1"/>
          </p:cNvSpPr>
          <p:nvPr>
            <p:ph idx="1"/>
          </p:nvPr>
        </p:nvSpPr>
        <p:spPr/>
        <p:txBody>
          <a:bodyPr>
            <a:normAutofit/>
          </a:bodyPr>
          <a:lstStyle/>
          <a:p>
            <a:pPr lvl="0"/>
            <a:r>
              <a:rPr lang="tr-TR" sz="2400" b="1" dirty="0" smtClean="0"/>
              <a:t>Sözleşmesi fesh edilen sağlık emekçileri</a:t>
            </a:r>
          </a:p>
          <a:p>
            <a:pPr lvl="0"/>
            <a:r>
              <a:rPr lang="tr-TR" sz="2400" b="1" dirty="0" smtClean="0"/>
              <a:t>Sağlık emekçi sayısının azaltılması</a:t>
            </a:r>
          </a:p>
          <a:p>
            <a:pPr lvl="0"/>
            <a:r>
              <a:rPr lang="tr-TR" sz="2400" b="1" dirty="0" smtClean="0"/>
              <a:t>İş yükünün çok artması</a:t>
            </a:r>
          </a:p>
          <a:p>
            <a:pPr lvl="0"/>
            <a:r>
              <a:rPr lang="tr-TR" sz="2400" b="1" smtClean="0"/>
              <a:t>Ücretlerde erime</a:t>
            </a:r>
            <a:endParaRPr lang="tr-TR" sz="2400" b="1" dirty="0"/>
          </a:p>
        </p:txBody>
      </p:sp>
    </p:spTree>
    <p:extLst>
      <p:ext uri="{BB962C8B-B14F-4D97-AF65-F5344CB8AC3E}">
        <p14:creationId xmlns:p14="http://schemas.microsoft.com/office/powerpoint/2010/main" val="3814119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r>
              <a:rPr lang="en-US" sz="3200" b="1" dirty="0" err="1" smtClean="0"/>
              <a:t>Sonuç</a:t>
            </a:r>
            <a:endParaRPr lang="en-US" sz="32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769806"/>
            <a:ext cx="8915400" cy="3206473"/>
          </a:xfrm>
        </p:spPr>
        <p:txBody>
          <a:bodyPr>
            <a:normAutofit/>
          </a:bodyPr>
          <a:lstStyle/>
          <a:p>
            <a:r>
              <a:rPr lang="en-US" sz="2400" dirty="0" err="1" smtClean="0"/>
              <a:t>Türkiye’de</a:t>
            </a:r>
            <a:r>
              <a:rPr lang="en-US" sz="2400" dirty="0" smtClean="0"/>
              <a:t> </a:t>
            </a:r>
            <a:r>
              <a:rPr lang="en-US" sz="2400" dirty="0" err="1"/>
              <a:t>şehir</a:t>
            </a:r>
            <a:r>
              <a:rPr lang="en-US" sz="2400" dirty="0"/>
              <a:t> </a:t>
            </a:r>
            <a:r>
              <a:rPr lang="en-US" sz="2400" dirty="0" err="1"/>
              <a:t>hastaneleri</a:t>
            </a:r>
            <a:r>
              <a:rPr lang="en-US" sz="2400" dirty="0"/>
              <a:t> </a:t>
            </a:r>
            <a:r>
              <a:rPr lang="en-US" sz="2400" dirty="0" err="1"/>
              <a:t>daha</a:t>
            </a:r>
            <a:r>
              <a:rPr lang="en-US" sz="2400" dirty="0"/>
              <a:t> </a:t>
            </a:r>
            <a:r>
              <a:rPr lang="en-US" sz="2400" dirty="0" err="1"/>
              <a:t>çok</a:t>
            </a:r>
            <a:r>
              <a:rPr lang="en-US" sz="2400" dirty="0"/>
              <a:t> </a:t>
            </a:r>
            <a:r>
              <a:rPr lang="en-US" sz="2400" dirty="0" err="1"/>
              <a:t>devletin</a:t>
            </a:r>
            <a:r>
              <a:rPr lang="en-US" sz="2400" dirty="0"/>
              <a:t>, </a:t>
            </a:r>
            <a:r>
              <a:rPr lang="en-US" sz="2400" dirty="0" err="1"/>
              <a:t>kamu</a:t>
            </a:r>
            <a:r>
              <a:rPr lang="en-US" sz="2400" dirty="0"/>
              <a:t> </a:t>
            </a:r>
            <a:r>
              <a:rPr lang="en-US" sz="2400" dirty="0" err="1" smtClean="0"/>
              <a:t>kaynaklarını</a:t>
            </a:r>
            <a:r>
              <a:rPr lang="tr-TR" sz="2400" dirty="0" smtClean="0"/>
              <a:t>n</a:t>
            </a:r>
            <a:r>
              <a:rPr lang="en-US" sz="2400" dirty="0" smtClean="0"/>
              <a:t> </a:t>
            </a:r>
            <a:r>
              <a:rPr lang="en-US" sz="2400" dirty="0" err="1"/>
              <a:t>peşkeş</a:t>
            </a:r>
            <a:r>
              <a:rPr lang="en-US" sz="2400" dirty="0"/>
              <a:t> </a:t>
            </a:r>
            <a:r>
              <a:rPr lang="en-US" sz="2400" dirty="0" err="1"/>
              <a:t>çekilmesi</a:t>
            </a:r>
            <a:r>
              <a:rPr lang="en-US" sz="2400" dirty="0"/>
              <a:t> </a:t>
            </a:r>
            <a:r>
              <a:rPr lang="en-US" sz="2400" dirty="0" err="1"/>
              <a:t>olarak</a:t>
            </a:r>
            <a:r>
              <a:rPr lang="en-US" sz="2400" dirty="0"/>
              <a:t> </a:t>
            </a:r>
            <a:r>
              <a:rPr lang="en-US" sz="2400" dirty="0" err="1"/>
              <a:t>gündeme</a:t>
            </a:r>
            <a:r>
              <a:rPr lang="en-US" sz="2400" dirty="0"/>
              <a:t> </a:t>
            </a:r>
            <a:r>
              <a:rPr lang="en-US" sz="2400" dirty="0" err="1"/>
              <a:t>gelmektedir</a:t>
            </a:r>
            <a:r>
              <a:rPr lang="en-US" sz="2400" dirty="0"/>
              <a:t>.</a:t>
            </a:r>
            <a:r>
              <a:rPr lang="en-US" sz="2400" dirty="0" smtClean="0"/>
              <a:t> </a:t>
            </a:r>
          </a:p>
          <a:p>
            <a:r>
              <a:rPr lang="en-US" sz="2400" dirty="0" err="1" smtClean="0"/>
              <a:t>Şehir</a:t>
            </a:r>
            <a:r>
              <a:rPr lang="en-US" sz="2400" dirty="0" smtClean="0"/>
              <a:t> </a:t>
            </a:r>
            <a:r>
              <a:rPr lang="en-US" sz="2400" dirty="0" err="1"/>
              <a:t>hastaneleri</a:t>
            </a:r>
            <a:r>
              <a:rPr lang="en-US" sz="2400" dirty="0"/>
              <a:t> </a:t>
            </a:r>
            <a:r>
              <a:rPr lang="en-US" sz="2400" dirty="0" err="1"/>
              <a:t>üzerinden</a:t>
            </a:r>
            <a:r>
              <a:rPr lang="en-US" sz="2400" dirty="0"/>
              <a:t> </a:t>
            </a:r>
            <a:r>
              <a:rPr lang="en-US" sz="2400" dirty="0" err="1"/>
              <a:t>Türkiye’ye</a:t>
            </a:r>
            <a:r>
              <a:rPr lang="en-US" sz="2400" dirty="0"/>
              <a:t> </a:t>
            </a:r>
            <a:r>
              <a:rPr lang="en-US" sz="2400" dirty="0" err="1"/>
              <a:t>yatırım</a:t>
            </a:r>
            <a:r>
              <a:rPr lang="en-US" sz="2400" dirty="0"/>
              <a:t> </a:t>
            </a:r>
            <a:r>
              <a:rPr lang="en-US" sz="2400" dirty="0" err="1"/>
              <a:t>yapan</a:t>
            </a:r>
            <a:r>
              <a:rPr lang="en-US" sz="2400" dirty="0"/>
              <a:t> </a:t>
            </a:r>
            <a:r>
              <a:rPr lang="en-US" sz="2400" dirty="0" err="1"/>
              <a:t>sermaye</a:t>
            </a:r>
            <a:r>
              <a:rPr lang="en-US" sz="2400" dirty="0"/>
              <a:t> </a:t>
            </a:r>
            <a:r>
              <a:rPr lang="en-US" sz="2400" dirty="0" err="1"/>
              <a:t>gruplarının</a:t>
            </a:r>
            <a:r>
              <a:rPr lang="en-US" sz="2400" dirty="0"/>
              <a:t> </a:t>
            </a:r>
            <a:r>
              <a:rPr lang="en-US" sz="2400" dirty="0" err="1"/>
              <a:t>arsızlığı</a:t>
            </a:r>
            <a:r>
              <a:rPr lang="en-US" sz="2400" dirty="0"/>
              <a:t> </a:t>
            </a:r>
            <a:r>
              <a:rPr lang="en-US" sz="2400" dirty="0" err="1"/>
              <a:t>ve</a:t>
            </a:r>
            <a:r>
              <a:rPr lang="en-US" sz="2400" dirty="0"/>
              <a:t> </a:t>
            </a:r>
            <a:r>
              <a:rPr lang="en-US" sz="2400" dirty="0" err="1"/>
              <a:t>denetimsizliği</a:t>
            </a:r>
            <a:r>
              <a:rPr lang="en-US" sz="2400" dirty="0"/>
              <a:t> </a:t>
            </a:r>
            <a:r>
              <a:rPr lang="en-US" sz="2400" dirty="0" err="1"/>
              <a:t>tartışmaları</a:t>
            </a:r>
            <a:r>
              <a:rPr lang="en-US" sz="2400" dirty="0"/>
              <a:t> </a:t>
            </a:r>
            <a:r>
              <a:rPr lang="en-US" sz="2400" dirty="0" err="1"/>
              <a:t>buraya</a:t>
            </a:r>
            <a:r>
              <a:rPr lang="en-US" sz="2400" dirty="0"/>
              <a:t> </a:t>
            </a:r>
            <a:r>
              <a:rPr lang="en-US" sz="2400" dirty="0" err="1"/>
              <a:t>kilitlenmektedir</a:t>
            </a:r>
            <a:r>
              <a:rPr lang="en-US" sz="2400" dirty="0"/>
              <a:t>. </a:t>
            </a:r>
            <a:r>
              <a:rPr lang="en-US" sz="2400" dirty="0" smtClean="0"/>
              <a:t> </a:t>
            </a:r>
            <a:endParaRPr lang="tr-TR" sz="2400" dirty="0" smtClean="0"/>
          </a:p>
        </p:txBody>
      </p:sp>
    </p:spTree>
    <p:extLst>
      <p:ext uri="{BB962C8B-B14F-4D97-AF65-F5344CB8AC3E}">
        <p14:creationId xmlns:p14="http://schemas.microsoft.com/office/powerpoint/2010/main" val="41617642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36957"/>
            <a:ext cx="8915400" cy="5226134"/>
          </a:xfrm>
        </p:spPr>
        <p:txBody>
          <a:bodyPr>
            <a:normAutofit/>
          </a:bodyPr>
          <a:lstStyle/>
          <a:p>
            <a:r>
              <a:rPr lang="tr-TR" sz="2400" dirty="0" smtClean="0"/>
              <a:t>Y</a:t>
            </a:r>
            <a:r>
              <a:rPr lang="en-US" sz="2400" dirty="0" err="1" smtClean="0"/>
              <a:t>aşananlar</a:t>
            </a:r>
            <a:r>
              <a:rPr lang="en-US" sz="2400" dirty="0" smtClean="0"/>
              <a:t> </a:t>
            </a:r>
            <a:r>
              <a:rPr lang="en-US" sz="2400" dirty="0" err="1"/>
              <a:t>sadece</a:t>
            </a:r>
            <a:r>
              <a:rPr lang="en-US" sz="2400" dirty="0"/>
              <a:t> </a:t>
            </a:r>
            <a:r>
              <a:rPr lang="en-US" sz="2400" dirty="0" err="1"/>
              <a:t>Türkiye’ye</a:t>
            </a:r>
            <a:r>
              <a:rPr lang="en-US" sz="2400" dirty="0"/>
              <a:t> </a:t>
            </a:r>
            <a:r>
              <a:rPr lang="en-US" sz="2400" dirty="0" err="1"/>
              <a:t>özgü</a:t>
            </a:r>
            <a:r>
              <a:rPr lang="en-US" sz="2400" dirty="0"/>
              <a:t> </a:t>
            </a:r>
            <a:r>
              <a:rPr lang="en-US" sz="2400" dirty="0" err="1"/>
              <a:t>değildir</a:t>
            </a:r>
            <a:r>
              <a:rPr lang="en-US" sz="2400" dirty="0"/>
              <a:t>. </a:t>
            </a:r>
            <a:r>
              <a:rPr lang="en-US" sz="2400" b="1" dirty="0" err="1"/>
              <a:t>Erken</a:t>
            </a:r>
            <a:r>
              <a:rPr lang="en-US" sz="2400" b="1" dirty="0"/>
              <a:t> </a:t>
            </a:r>
            <a:r>
              <a:rPr lang="en-US" sz="2400" b="1" dirty="0" err="1"/>
              <a:t>dönem</a:t>
            </a:r>
            <a:r>
              <a:rPr lang="en-US" sz="2400" b="1" dirty="0"/>
              <a:t> </a:t>
            </a:r>
            <a:r>
              <a:rPr lang="en-US" sz="2400" b="1" dirty="0" err="1"/>
              <a:t>ve</a:t>
            </a:r>
            <a:r>
              <a:rPr lang="en-US" sz="2400" b="1" dirty="0"/>
              <a:t> </a:t>
            </a:r>
            <a:r>
              <a:rPr lang="en-US" sz="2400" b="1" dirty="0" err="1"/>
              <a:t>güncel</a:t>
            </a:r>
            <a:r>
              <a:rPr lang="en-US" sz="2400" b="1" dirty="0"/>
              <a:t> </a:t>
            </a:r>
            <a:r>
              <a:rPr lang="en-US" sz="2400" b="1" dirty="0" err="1"/>
              <a:t>uygulamaları</a:t>
            </a:r>
            <a:r>
              <a:rPr lang="en-US" sz="2400" b="1" dirty="0"/>
              <a:t> </a:t>
            </a:r>
            <a:r>
              <a:rPr lang="en-US" sz="2400" b="1" dirty="0" err="1"/>
              <a:t>merkezi</a:t>
            </a:r>
            <a:r>
              <a:rPr lang="en-US" sz="2400" b="1" dirty="0"/>
              <a:t> </a:t>
            </a:r>
            <a:r>
              <a:rPr lang="en-US" sz="2400" b="1" dirty="0" err="1"/>
              <a:t>kapitalist</a:t>
            </a:r>
            <a:r>
              <a:rPr lang="en-US" sz="2400" b="1" dirty="0"/>
              <a:t> </a:t>
            </a:r>
            <a:r>
              <a:rPr lang="en-US" sz="2400" b="1" dirty="0" err="1"/>
              <a:t>ülke</a:t>
            </a:r>
            <a:r>
              <a:rPr lang="en-US" sz="2400" b="1" dirty="0"/>
              <a:t> </a:t>
            </a:r>
            <a:r>
              <a:rPr lang="en-US" sz="2400" b="1" dirty="0" err="1"/>
              <a:t>patentli</a:t>
            </a:r>
            <a:r>
              <a:rPr lang="en-US" sz="2400" b="1" dirty="0"/>
              <a:t> </a:t>
            </a:r>
            <a:r>
              <a:rPr lang="en-US" sz="2400" b="1" dirty="0" err="1"/>
              <a:t>olan</a:t>
            </a:r>
            <a:r>
              <a:rPr lang="en-US" sz="2400" b="1" dirty="0"/>
              <a:t> </a:t>
            </a:r>
            <a:r>
              <a:rPr lang="en-US" sz="2400" b="1" dirty="0" err="1"/>
              <a:t>bu</a:t>
            </a:r>
            <a:r>
              <a:rPr lang="en-US" sz="2400" b="1" dirty="0"/>
              <a:t> </a:t>
            </a:r>
            <a:r>
              <a:rPr lang="en-US" sz="2400" b="1" dirty="0" err="1"/>
              <a:t>büyük</a:t>
            </a:r>
            <a:r>
              <a:rPr lang="en-US" sz="2400" b="1" dirty="0"/>
              <a:t> </a:t>
            </a:r>
            <a:r>
              <a:rPr lang="en-US" sz="2400" b="1" dirty="0" err="1"/>
              <a:t>ölçekli</a:t>
            </a:r>
            <a:r>
              <a:rPr lang="en-US" sz="2400" b="1" dirty="0"/>
              <a:t> </a:t>
            </a:r>
            <a:r>
              <a:rPr lang="en-US" sz="2400" b="1" dirty="0" err="1"/>
              <a:t>hastaneler</a:t>
            </a:r>
            <a:r>
              <a:rPr lang="en-US" sz="2400" b="1" dirty="0"/>
              <a:t> </a:t>
            </a:r>
            <a:r>
              <a:rPr lang="en-US" sz="2400" b="1" dirty="0" err="1"/>
              <a:t>ile</a:t>
            </a:r>
            <a:r>
              <a:rPr lang="en-US" sz="2400" b="1" dirty="0"/>
              <a:t> </a:t>
            </a:r>
            <a:r>
              <a:rPr lang="en-US" sz="2400" b="1" dirty="0" err="1"/>
              <a:t>sermayenin</a:t>
            </a:r>
            <a:r>
              <a:rPr lang="en-US" sz="2400" b="1" dirty="0"/>
              <a:t> </a:t>
            </a:r>
            <a:r>
              <a:rPr lang="en-US" sz="2400" b="1" dirty="0" err="1"/>
              <a:t>bir</a:t>
            </a:r>
            <a:r>
              <a:rPr lang="en-US" sz="2400" b="1" dirty="0"/>
              <a:t> </a:t>
            </a:r>
            <a:r>
              <a:rPr lang="en-US" sz="2400" b="1" dirty="0" err="1"/>
              <a:t>çok</a:t>
            </a:r>
            <a:r>
              <a:rPr lang="en-US" sz="2400" b="1" dirty="0"/>
              <a:t> </a:t>
            </a:r>
            <a:r>
              <a:rPr lang="en-US" sz="2400" b="1" dirty="0" err="1"/>
              <a:t>bileşenine</a:t>
            </a:r>
            <a:r>
              <a:rPr lang="en-US" sz="2400" b="1" dirty="0"/>
              <a:t> </a:t>
            </a:r>
            <a:r>
              <a:rPr lang="en-US" sz="2400" b="1" dirty="0" err="1"/>
              <a:t>yeni</a:t>
            </a:r>
            <a:r>
              <a:rPr lang="en-US" sz="2400" b="1" dirty="0"/>
              <a:t> </a:t>
            </a:r>
            <a:r>
              <a:rPr lang="en-US" sz="2400" b="1" dirty="0" err="1"/>
              <a:t>yatırım</a:t>
            </a:r>
            <a:r>
              <a:rPr lang="en-US" sz="2400" b="1" dirty="0"/>
              <a:t> </a:t>
            </a:r>
            <a:r>
              <a:rPr lang="en-US" sz="2400" b="1" dirty="0" err="1"/>
              <a:t>alanları</a:t>
            </a:r>
            <a:r>
              <a:rPr lang="en-US" sz="2400" b="1" dirty="0"/>
              <a:t> </a:t>
            </a:r>
            <a:r>
              <a:rPr lang="en-US" sz="2400" b="1" dirty="0" err="1"/>
              <a:t>açılmaktadır</a:t>
            </a:r>
            <a:r>
              <a:rPr lang="en-US" sz="2400" b="1" dirty="0"/>
              <a:t>. </a:t>
            </a:r>
            <a:endParaRPr lang="tr-TR" sz="2400" b="1" dirty="0" smtClean="0"/>
          </a:p>
          <a:p>
            <a:r>
              <a:rPr lang="en-US" sz="2400" dirty="0" err="1" smtClean="0"/>
              <a:t>Yatırım</a:t>
            </a:r>
            <a:r>
              <a:rPr lang="en-US" sz="2400" dirty="0" smtClean="0"/>
              <a:t> </a:t>
            </a:r>
            <a:r>
              <a:rPr lang="en-US" sz="2400" dirty="0" err="1"/>
              <a:t>alanının</a:t>
            </a:r>
            <a:r>
              <a:rPr lang="en-US" sz="2400" dirty="0"/>
              <a:t> </a:t>
            </a:r>
            <a:r>
              <a:rPr lang="en-US" sz="2400" dirty="0" err="1"/>
              <a:t>kalıcılığı</a:t>
            </a:r>
            <a:r>
              <a:rPr lang="en-US" sz="2400" dirty="0"/>
              <a:t> (25-49 </a:t>
            </a:r>
            <a:r>
              <a:rPr lang="en-US" sz="2400" dirty="0" err="1"/>
              <a:t>yıl</a:t>
            </a:r>
            <a:r>
              <a:rPr lang="en-US" sz="2400" dirty="0"/>
              <a:t>) </a:t>
            </a:r>
            <a:r>
              <a:rPr lang="en-US" sz="2400" dirty="0" err="1"/>
              <a:t>ve</a:t>
            </a:r>
            <a:r>
              <a:rPr lang="en-US" sz="2400" dirty="0"/>
              <a:t> </a:t>
            </a:r>
            <a:r>
              <a:rPr lang="en-US" sz="2400" dirty="0" err="1"/>
              <a:t>organizasyonel</a:t>
            </a:r>
            <a:r>
              <a:rPr lang="en-US" sz="2400" dirty="0"/>
              <a:t> </a:t>
            </a:r>
            <a:r>
              <a:rPr lang="en-US" sz="2400" dirty="0" err="1"/>
              <a:t>değişiklikler</a:t>
            </a:r>
            <a:r>
              <a:rPr lang="en-US" sz="2400" dirty="0"/>
              <a:t> </a:t>
            </a:r>
            <a:r>
              <a:rPr lang="en-US" sz="2400" dirty="0" err="1"/>
              <a:t>ile</a:t>
            </a:r>
            <a:r>
              <a:rPr lang="en-US" sz="2400" dirty="0"/>
              <a:t> </a:t>
            </a:r>
            <a:r>
              <a:rPr lang="en-US" sz="2400" b="1" dirty="0" err="1"/>
              <a:t>endüstriyel</a:t>
            </a:r>
            <a:r>
              <a:rPr lang="en-US" sz="2400" b="1" dirty="0"/>
              <a:t> </a:t>
            </a:r>
            <a:r>
              <a:rPr lang="en-US" sz="2400" b="1" dirty="0" err="1"/>
              <a:t>sağlığa</a:t>
            </a:r>
            <a:r>
              <a:rPr lang="en-US" sz="2400" b="1" dirty="0"/>
              <a:t> </a:t>
            </a:r>
            <a:r>
              <a:rPr lang="en-US" sz="2400" b="1" dirty="0" err="1"/>
              <a:t>geçilmesi</a:t>
            </a:r>
            <a:r>
              <a:rPr lang="en-US" sz="2400" dirty="0"/>
              <a:t> </a:t>
            </a:r>
            <a:r>
              <a:rPr lang="en-US" sz="2400" dirty="0" err="1"/>
              <a:t>süreci</a:t>
            </a:r>
            <a:r>
              <a:rPr lang="en-US" sz="2400" dirty="0"/>
              <a:t> </a:t>
            </a:r>
            <a:r>
              <a:rPr lang="en-US" sz="2400" dirty="0" err="1"/>
              <a:t>bu</a:t>
            </a:r>
            <a:r>
              <a:rPr lang="en-US" sz="2400" dirty="0"/>
              <a:t> </a:t>
            </a:r>
            <a:r>
              <a:rPr lang="en-US" sz="2400" dirty="0" err="1"/>
              <a:t>projenin</a:t>
            </a:r>
            <a:r>
              <a:rPr lang="en-US" sz="2400" dirty="0"/>
              <a:t> </a:t>
            </a:r>
            <a:r>
              <a:rPr lang="en-US" sz="2400" dirty="0" err="1"/>
              <a:t>en</a:t>
            </a:r>
            <a:r>
              <a:rPr lang="en-US" sz="2400" dirty="0"/>
              <a:t> </a:t>
            </a:r>
            <a:r>
              <a:rPr lang="en-US" sz="2400" dirty="0" err="1"/>
              <a:t>önemli</a:t>
            </a:r>
            <a:r>
              <a:rPr lang="en-US" sz="2400" dirty="0"/>
              <a:t> </a:t>
            </a:r>
            <a:r>
              <a:rPr lang="en-US" sz="2400" dirty="0" err="1"/>
              <a:t>yönleridir</a:t>
            </a:r>
            <a:r>
              <a:rPr lang="en-US" sz="2400" dirty="0"/>
              <a:t>. </a:t>
            </a:r>
            <a:endParaRPr lang="tr-TR" sz="2400" dirty="0" smtClean="0"/>
          </a:p>
          <a:p>
            <a:r>
              <a:rPr lang="en-US" sz="2400" dirty="0" smtClean="0"/>
              <a:t>Bu </a:t>
            </a:r>
            <a:r>
              <a:rPr lang="en-US" sz="2400" dirty="0"/>
              <a:t>mega </a:t>
            </a:r>
            <a:r>
              <a:rPr lang="en-US" sz="2400" dirty="0" err="1"/>
              <a:t>projenin</a:t>
            </a:r>
            <a:r>
              <a:rPr lang="en-US" sz="2400" dirty="0"/>
              <a:t> </a:t>
            </a:r>
            <a:r>
              <a:rPr lang="en-US" sz="2400" dirty="0" err="1"/>
              <a:t>sadece</a:t>
            </a:r>
            <a:r>
              <a:rPr lang="en-US" sz="2400" dirty="0"/>
              <a:t> </a:t>
            </a:r>
            <a:r>
              <a:rPr lang="en-US" sz="2400" dirty="0" err="1"/>
              <a:t>kamu</a:t>
            </a:r>
            <a:r>
              <a:rPr lang="en-US" sz="2400" dirty="0"/>
              <a:t> </a:t>
            </a:r>
            <a:r>
              <a:rPr lang="en-US" sz="2400" dirty="0" err="1"/>
              <a:t>kaynaklarının</a:t>
            </a:r>
            <a:r>
              <a:rPr lang="en-US" sz="2400" dirty="0"/>
              <a:t> </a:t>
            </a:r>
            <a:r>
              <a:rPr lang="en-US" sz="2400" dirty="0" err="1"/>
              <a:t>sermayeye</a:t>
            </a:r>
            <a:r>
              <a:rPr lang="en-US" sz="2400" dirty="0"/>
              <a:t> </a:t>
            </a:r>
            <a:r>
              <a:rPr lang="en-US" sz="2400" dirty="0" err="1"/>
              <a:t>peşkeş</a:t>
            </a:r>
            <a:r>
              <a:rPr lang="en-US" sz="2400" dirty="0"/>
              <a:t> </a:t>
            </a:r>
            <a:r>
              <a:rPr lang="en-US" sz="2400" dirty="0" err="1"/>
              <a:t>çekilmesi</a:t>
            </a:r>
            <a:r>
              <a:rPr lang="en-US" sz="2400" dirty="0"/>
              <a:t> </a:t>
            </a:r>
            <a:r>
              <a:rPr lang="en-US" sz="2400" dirty="0" err="1"/>
              <a:t>olarak</a:t>
            </a:r>
            <a:r>
              <a:rPr lang="en-US" sz="2400" dirty="0"/>
              <a:t> </a:t>
            </a:r>
            <a:r>
              <a:rPr lang="en-US" sz="2400" dirty="0" err="1"/>
              <a:t>okunması</a:t>
            </a:r>
            <a:r>
              <a:rPr lang="en-US" sz="2400" dirty="0"/>
              <a:t> </a:t>
            </a:r>
            <a:r>
              <a:rPr lang="en-US" sz="2400" dirty="0" err="1"/>
              <a:t>ve</a:t>
            </a:r>
            <a:r>
              <a:rPr lang="en-US" sz="2400" dirty="0"/>
              <a:t> </a:t>
            </a:r>
            <a:r>
              <a:rPr lang="en-US" sz="2400" dirty="0" err="1"/>
              <a:t>mücadelenin</a:t>
            </a:r>
            <a:r>
              <a:rPr lang="en-US" sz="2400" dirty="0"/>
              <a:t> </a:t>
            </a:r>
            <a:r>
              <a:rPr lang="en-US" sz="2400" dirty="0" err="1"/>
              <a:t>bu</a:t>
            </a:r>
            <a:r>
              <a:rPr lang="en-US" sz="2400" dirty="0"/>
              <a:t> </a:t>
            </a:r>
            <a:r>
              <a:rPr lang="en-US" sz="2400" dirty="0" err="1"/>
              <a:t>minvalde</a:t>
            </a:r>
            <a:r>
              <a:rPr lang="en-US" sz="2400" dirty="0"/>
              <a:t> </a:t>
            </a:r>
            <a:r>
              <a:rPr lang="en-US" sz="2400" dirty="0" err="1"/>
              <a:t>sınırlandırılması</a:t>
            </a:r>
            <a:r>
              <a:rPr lang="en-US" sz="2400" dirty="0"/>
              <a:t>, </a:t>
            </a:r>
            <a:r>
              <a:rPr lang="en-US" sz="2400" dirty="0" err="1"/>
              <a:t>kamu</a:t>
            </a:r>
            <a:r>
              <a:rPr lang="en-US" sz="2400" dirty="0"/>
              <a:t> </a:t>
            </a:r>
            <a:r>
              <a:rPr lang="en-US" sz="2400" dirty="0" err="1"/>
              <a:t>emekçilerinde</a:t>
            </a:r>
            <a:r>
              <a:rPr lang="en-US" sz="2400" dirty="0"/>
              <a:t> </a:t>
            </a:r>
            <a:r>
              <a:rPr lang="en-US" sz="2400" dirty="0" err="1"/>
              <a:t>örgütlü</a:t>
            </a:r>
            <a:r>
              <a:rPr lang="en-US" sz="2400" dirty="0"/>
              <a:t> </a:t>
            </a:r>
            <a:r>
              <a:rPr lang="en-US" sz="2400" dirty="0" err="1"/>
              <a:t>bir</a:t>
            </a:r>
            <a:r>
              <a:rPr lang="en-US" sz="2400" dirty="0"/>
              <a:t> </a:t>
            </a:r>
            <a:r>
              <a:rPr lang="en-US" sz="2400" dirty="0" err="1"/>
              <a:t>sendika</a:t>
            </a:r>
            <a:r>
              <a:rPr lang="en-US" sz="2400" dirty="0"/>
              <a:t> </a:t>
            </a:r>
            <a:r>
              <a:rPr lang="en-US" sz="2400" dirty="0" err="1"/>
              <a:t>için</a:t>
            </a:r>
            <a:r>
              <a:rPr lang="en-US" sz="2400" dirty="0"/>
              <a:t> </a:t>
            </a:r>
            <a:r>
              <a:rPr lang="en-US" sz="2400" dirty="0" err="1"/>
              <a:t>yeterli</a:t>
            </a:r>
            <a:r>
              <a:rPr lang="en-US" sz="2400" dirty="0"/>
              <a:t> </a:t>
            </a:r>
            <a:r>
              <a:rPr lang="en-US" sz="2400" dirty="0" err="1"/>
              <a:t>olmayacaktır</a:t>
            </a:r>
            <a:r>
              <a:rPr lang="en-US" sz="2400" dirty="0"/>
              <a:t>. </a:t>
            </a:r>
            <a:endParaRPr lang="tr-TR" sz="2400" dirty="0"/>
          </a:p>
        </p:txBody>
      </p:sp>
    </p:spTree>
    <p:extLst>
      <p:ext uri="{BB962C8B-B14F-4D97-AF65-F5344CB8AC3E}">
        <p14:creationId xmlns:p14="http://schemas.microsoft.com/office/powerpoint/2010/main" val="27881840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25416"/>
            <a:ext cx="8915400" cy="4954390"/>
          </a:xfrm>
        </p:spPr>
        <p:txBody>
          <a:bodyPr>
            <a:normAutofit/>
          </a:bodyPr>
          <a:lstStyle/>
          <a:p>
            <a:r>
              <a:rPr lang="en-US" sz="2400" b="1" dirty="0" err="1"/>
              <a:t>Sağlık</a:t>
            </a:r>
            <a:r>
              <a:rPr lang="en-US" sz="2400" b="1" dirty="0"/>
              <a:t> </a:t>
            </a:r>
            <a:r>
              <a:rPr lang="en-US" sz="2400" b="1" dirty="0" err="1"/>
              <a:t>alanında</a:t>
            </a:r>
            <a:r>
              <a:rPr lang="en-US" sz="2400" b="1" dirty="0"/>
              <a:t> </a:t>
            </a:r>
            <a:r>
              <a:rPr lang="en-US" sz="2400" b="1" dirty="0" err="1"/>
              <a:t>emek</a:t>
            </a:r>
            <a:r>
              <a:rPr lang="en-US" sz="2400" b="1" dirty="0"/>
              <a:t> </a:t>
            </a:r>
            <a:r>
              <a:rPr lang="en-US" sz="2400" b="1" dirty="0" err="1"/>
              <a:t>sömürüsünün</a:t>
            </a:r>
            <a:r>
              <a:rPr lang="en-US" sz="2400" b="1" dirty="0"/>
              <a:t> </a:t>
            </a:r>
            <a:r>
              <a:rPr lang="en-US" sz="2400" b="1" dirty="0" err="1"/>
              <a:t>derinleşmesi</a:t>
            </a:r>
            <a:r>
              <a:rPr lang="en-US" sz="2400" b="1" dirty="0"/>
              <a:t> </a:t>
            </a:r>
            <a:r>
              <a:rPr lang="en-US" sz="2400" b="1" dirty="0" err="1"/>
              <a:t>ve</a:t>
            </a:r>
            <a:r>
              <a:rPr lang="en-US" sz="2400" b="1" dirty="0"/>
              <a:t> </a:t>
            </a:r>
            <a:r>
              <a:rPr lang="en-US" sz="2400" b="1" dirty="0" err="1"/>
              <a:t>emek</a:t>
            </a:r>
            <a:r>
              <a:rPr lang="en-US" sz="2400" b="1" dirty="0"/>
              <a:t> </a:t>
            </a:r>
            <a:r>
              <a:rPr lang="en-US" sz="2400" b="1" dirty="0" err="1"/>
              <a:t>yağmasına</a:t>
            </a:r>
            <a:r>
              <a:rPr lang="en-US" sz="2400" b="1" dirty="0"/>
              <a:t> </a:t>
            </a:r>
            <a:r>
              <a:rPr lang="en-US" sz="2400" b="1" dirty="0" err="1"/>
              <a:t>hizmet</a:t>
            </a:r>
            <a:r>
              <a:rPr lang="en-US" sz="2400" b="1" dirty="0"/>
              <a:t> </a:t>
            </a:r>
            <a:r>
              <a:rPr lang="en-US" sz="2400" b="1" dirty="0" err="1"/>
              <a:t>eden</a:t>
            </a:r>
            <a:r>
              <a:rPr lang="en-US" sz="2400" b="1" dirty="0"/>
              <a:t> </a:t>
            </a:r>
            <a:r>
              <a:rPr lang="en-US" sz="2400" b="1" dirty="0" err="1"/>
              <a:t>şehir</a:t>
            </a:r>
            <a:r>
              <a:rPr lang="en-US" sz="2400" b="1" dirty="0"/>
              <a:t> </a:t>
            </a:r>
            <a:r>
              <a:rPr lang="en-US" sz="2400" b="1" dirty="0" err="1"/>
              <a:t>hastaneleri</a:t>
            </a:r>
            <a:r>
              <a:rPr lang="en-US" sz="2400" b="1" dirty="0"/>
              <a:t> </a:t>
            </a:r>
            <a:r>
              <a:rPr lang="en-US" sz="2400" b="1" dirty="0" err="1"/>
              <a:t>ile</a:t>
            </a:r>
            <a:r>
              <a:rPr lang="en-US" sz="2400" b="1" dirty="0"/>
              <a:t> </a:t>
            </a:r>
            <a:r>
              <a:rPr lang="en-US" sz="2400" b="1" dirty="0" err="1"/>
              <a:t>sınırlı</a:t>
            </a:r>
            <a:r>
              <a:rPr lang="en-US" sz="2400" b="1" dirty="0"/>
              <a:t> </a:t>
            </a:r>
            <a:r>
              <a:rPr lang="en-US" sz="2400" b="1" dirty="0" err="1"/>
              <a:t>olmayan</a:t>
            </a:r>
            <a:r>
              <a:rPr lang="en-US" sz="2400" b="1" dirty="0"/>
              <a:t> </a:t>
            </a:r>
            <a:r>
              <a:rPr lang="en-US" sz="2400" b="1" dirty="0" err="1"/>
              <a:t>tüm</a:t>
            </a:r>
            <a:r>
              <a:rPr lang="en-US" sz="2400" b="1" dirty="0"/>
              <a:t> </a:t>
            </a:r>
            <a:r>
              <a:rPr lang="en-US" sz="2400" b="1" dirty="0" err="1"/>
              <a:t>hastanelerde</a:t>
            </a:r>
            <a:r>
              <a:rPr lang="en-US" sz="2400" b="1" dirty="0"/>
              <a:t> </a:t>
            </a:r>
            <a:r>
              <a:rPr lang="en-US" sz="2400" b="1" dirty="0" err="1"/>
              <a:t>yaşanan</a:t>
            </a:r>
            <a:r>
              <a:rPr lang="en-US" sz="2400" b="1" dirty="0"/>
              <a:t> </a:t>
            </a:r>
            <a:r>
              <a:rPr lang="en-US" sz="2400" b="1" dirty="0" err="1"/>
              <a:t>bu</a:t>
            </a:r>
            <a:r>
              <a:rPr lang="en-US" sz="2400" b="1" dirty="0"/>
              <a:t> </a:t>
            </a:r>
            <a:r>
              <a:rPr lang="en-US" sz="2400" b="1" dirty="0" err="1"/>
              <a:t>sürecin</a:t>
            </a:r>
            <a:r>
              <a:rPr lang="en-US" sz="2400" b="1" dirty="0"/>
              <a:t>, </a:t>
            </a:r>
            <a:r>
              <a:rPr lang="en-US" sz="2400" b="1" dirty="0" err="1"/>
              <a:t>emek</a:t>
            </a:r>
            <a:r>
              <a:rPr lang="en-US" sz="2400" b="1" dirty="0"/>
              <a:t> </a:t>
            </a:r>
            <a:r>
              <a:rPr lang="en-US" sz="2400" b="1" dirty="0" err="1"/>
              <a:t>ekseninde</a:t>
            </a:r>
            <a:r>
              <a:rPr lang="en-US" sz="2400" b="1" dirty="0"/>
              <a:t> </a:t>
            </a:r>
            <a:r>
              <a:rPr lang="en-US" sz="2400" b="1" dirty="0" err="1"/>
              <a:t>okunması</a:t>
            </a:r>
            <a:r>
              <a:rPr lang="en-US" sz="2400" b="1" dirty="0"/>
              <a:t> </a:t>
            </a:r>
            <a:r>
              <a:rPr lang="en-US" sz="2400" b="1" dirty="0" err="1"/>
              <a:t>ve</a:t>
            </a:r>
            <a:r>
              <a:rPr lang="en-US" sz="2400" b="1" dirty="0"/>
              <a:t> </a:t>
            </a:r>
            <a:r>
              <a:rPr lang="en-US" sz="2400" b="1" dirty="0" err="1"/>
              <a:t>sendikal</a:t>
            </a:r>
            <a:r>
              <a:rPr lang="en-US" sz="2400" b="1" dirty="0"/>
              <a:t> </a:t>
            </a:r>
            <a:r>
              <a:rPr lang="en-US" sz="2400" b="1" dirty="0" err="1"/>
              <a:t>mücadelenin</a:t>
            </a:r>
            <a:r>
              <a:rPr lang="en-US" sz="2400" b="1" dirty="0"/>
              <a:t> </a:t>
            </a:r>
            <a:r>
              <a:rPr lang="en-US" sz="2400" b="1" dirty="0" err="1"/>
              <a:t>merkezine</a:t>
            </a:r>
            <a:r>
              <a:rPr lang="en-US" sz="2400" b="1" dirty="0"/>
              <a:t> </a:t>
            </a:r>
            <a:r>
              <a:rPr lang="en-US" sz="2400" b="1" dirty="0" err="1"/>
              <a:t>oturtulması</a:t>
            </a:r>
            <a:r>
              <a:rPr lang="en-US" sz="2400" b="1" dirty="0"/>
              <a:t> </a:t>
            </a:r>
            <a:r>
              <a:rPr lang="en-US" sz="2400" b="1" dirty="0" err="1"/>
              <a:t>önemlidir</a:t>
            </a:r>
            <a:r>
              <a:rPr lang="en-US" sz="2400" dirty="0"/>
              <a:t>. </a:t>
            </a:r>
            <a:endParaRPr lang="tr-TR" sz="2400" dirty="0" smtClean="0"/>
          </a:p>
          <a:p>
            <a:r>
              <a:rPr lang="en-US" sz="2400" b="1" dirty="0" err="1" smtClean="0"/>
              <a:t>Bununla</a:t>
            </a:r>
            <a:r>
              <a:rPr lang="en-US" sz="2400" b="1" dirty="0" smtClean="0"/>
              <a:t> </a:t>
            </a:r>
            <a:r>
              <a:rPr lang="en-US" sz="2400" b="1" dirty="0" err="1"/>
              <a:t>birlikte</a:t>
            </a:r>
            <a:r>
              <a:rPr lang="en-US" sz="2400" b="1" dirty="0"/>
              <a:t> </a:t>
            </a:r>
            <a:r>
              <a:rPr lang="en-US" sz="2400" b="1" dirty="0" err="1"/>
              <a:t>sağlık</a:t>
            </a:r>
            <a:r>
              <a:rPr lang="en-US" sz="2400" b="1" dirty="0"/>
              <a:t> </a:t>
            </a:r>
            <a:r>
              <a:rPr lang="en-US" sz="2400" b="1" dirty="0" err="1"/>
              <a:t>hakkı</a:t>
            </a:r>
            <a:r>
              <a:rPr lang="en-US" sz="2400" b="1" dirty="0"/>
              <a:t> </a:t>
            </a:r>
            <a:r>
              <a:rPr lang="en-US" sz="2400" b="1" dirty="0" err="1"/>
              <a:t>üzerine</a:t>
            </a:r>
            <a:r>
              <a:rPr lang="en-US" sz="2400" b="1" dirty="0"/>
              <a:t> </a:t>
            </a:r>
            <a:r>
              <a:rPr lang="en-US" sz="2400" b="1" dirty="0" err="1"/>
              <a:t>olan</a:t>
            </a:r>
            <a:r>
              <a:rPr lang="en-US" sz="2400" b="1" dirty="0"/>
              <a:t> </a:t>
            </a:r>
            <a:r>
              <a:rPr lang="en-US" sz="2400" b="1" dirty="0" err="1"/>
              <a:t>olumsuz</a:t>
            </a:r>
            <a:r>
              <a:rPr lang="en-US" sz="2400" b="1" dirty="0"/>
              <a:t> </a:t>
            </a:r>
            <a:r>
              <a:rPr lang="en-US" sz="2400" b="1" dirty="0" err="1"/>
              <a:t>etkileri</a:t>
            </a:r>
            <a:r>
              <a:rPr lang="en-US" sz="2400" b="1" dirty="0"/>
              <a:t> de </a:t>
            </a:r>
            <a:r>
              <a:rPr lang="en-US" sz="2400" b="1" dirty="0" err="1"/>
              <a:t>tüm</a:t>
            </a:r>
            <a:r>
              <a:rPr lang="en-US" sz="2400" b="1" dirty="0"/>
              <a:t> </a:t>
            </a:r>
            <a:r>
              <a:rPr lang="en-US" sz="2400" b="1" dirty="0" err="1"/>
              <a:t>muhalefet</a:t>
            </a:r>
            <a:r>
              <a:rPr lang="en-US" sz="2400" b="1" dirty="0"/>
              <a:t> </a:t>
            </a:r>
            <a:r>
              <a:rPr lang="en-US" sz="2400" b="1" dirty="0" err="1"/>
              <a:t>bileşenleri</a:t>
            </a:r>
            <a:r>
              <a:rPr lang="en-US" sz="2400" b="1" dirty="0"/>
              <a:t> </a:t>
            </a:r>
            <a:r>
              <a:rPr lang="en-US" sz="2400" b="1" dirty="0" err="1"/>
              <a:t>ile</a:t>
            </a:r>
            <a:r>
              <a:rPr lang="en-US" sz="2400" b="1" dirty="0"/>
              <a:t> </a:t>
            </a:r>
            <a:r>
              <a:rPr lang="en-US" sz="2400" b="1" dirty="0" err="1"/>
              <a:t>birlikte</a:t>
            </a:r>
            <a:r>
              <a:rPr lang="en-US" sz="2400" b="1" dirty="0"/>
              <a:t> </a:t>
            </a:r>
            <a:r>
              <a:rPr lang="en-US" sz="2400" b="1" dirty="0" err="1"/>
              <a:t>ele</a:t>
            </a:r>
            <a:r>
              <a:rPr lang="en-US" sz="2400" b="1" dirty="0"/>
              <a:t> </a:t>
            </a:r>
            <a:r>
              <a:rPr lang="en-US" sz="2400" b="1" dirty="0" err="1"/>
              <a:t>alınması</a:t>
            </a:r>
            <a:r>
              <a:rPr lang="en-US" sz="2400" b="1" dirty="0"/>
              <a:t> </a:t>
            </a:r>
            <a:r>
              <a:rPr lang="en-US" sz="2400" b="1" dirty="0" err="1"/>
              <a:t>gereken</a:t>
            </a:r>
            <a:r>
              <a:rPr lang="en-US" sz="2400" b="1" dirty="0"/>
              <a:t> </a:t>
            </a:r>
            <a:r>
              <a:rPr lang="en-US" sz="2400" b="1" dirty="0" err="1"/>
              <a:t>yönü</a:t>
            </a:r>
            <a:r>
              <a:rPr lang="en-US" sz="2400" b="1" dirty="0"/>
              <a:t> </a:t>
            </a:r>
            <a:r>
              <a:rPr lang="en-US" sz="2400" b="1" dirty="0" err="1"/>
              <a:t>olacaktır</a:t>
            </a:r>
            <a:r>
              <a:rPr lang="en-US" sz="2400" dirty="0"/>
              <a:t>. </a:t>
            </a:r>
            <a:endParaRPr lang="tr-TR" sz="2400" dirty="0" smtClean="0"/>
          </a:p>
          <a:p>
            <a:r>
              <a:rPr lang="tr-TR" sz="2400" dirty="0" smtClean="0"/>
              <a:t>(Sağlıkta Dönüşüm Politikasına karşı yürütülen mücadelenin olumlu ve aksayan yönleri birlikte gözetilerek) </a:t>
            </a:r>
            <a:r>
              <a:rPr lang="tr-TR" sz="2400" b="1" dirty="0" smtClean="0"/>
              <a:t>kamuoyuna yürütülen mücadelenin ülkenin ve sağlığımızın geleceği ile ilgili olduğu iyi anlatılmalıdır</a:t>
            </a:r>
            <a:r>
              <a:rPr lang="tr-TR" sz="2400" dirty="0" smtClean="0"/>
              <a:t>.</a:t>
            </a:r>
            <a:endParaRPr lang="tr-TR" sz="2400" dirty="0"/>
          </a:p>
        </p:txBody>
      </p:sp>
    </p:spTree>
    <p:extLst>
      <p:ext uri="{BB962C8B-B14F-4D97-AF65-F5344CB8AC3E}">
        <p14:creationId xmlns:p14="http://schemas.microsoft.com/office/powerpoint/2010/main" val="25767670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790628"/>
            <a:ext cx="8915400" cy="4330820"/>
          </a:xfrm>
        </p:spPr>
        <p:txBody>
          <a:bodyPr>
            <a:normAutofit/>
          </a:bodyPr>
          <a:lstStyle/>
          <a:p>
            <a:r>
              <a:rPr lang="en-US" sz="2400" b="1" dirty="0" smtClean="0"/>
              <a:t>AKP </a:t>
            </a:r>
            <a:r>
              <a:rPr lang="en-US" sz="2400" b="1" dirty="0" err="1" smtClean="0"/>
              <a:t>gidecek</a:t>
            </a:r>
            <a:r>
              <a:rPr lang="en-US" sz="2400" b="1" dirty="0" smtClean="0"/>
              <a:t>. </a:t>
            </a:r>
          </a:p>
          <a:p>
            <a:r>
              <a:rPr lang="en-US" sz="2400" b="1" dirty="0" err="1" smtClean="0"/>
              <a:t>Şehir</a:t>
            </a:r>
            <a:r>
              <a:rPr lang="en-US" sz="2400" b="1" dirty="0" smtClean="0"/>
              <a:t> </a:t>
            </a:r>
            <a:r>
              <a:rPr lang="en-US" sz="2400" b="1" dirty="0" err="1" smtClean="0"/>
              <a:t>hastaneleri</a:t>
            </a:r>
            <a:r>
              <a:rPr lang="en-US" sz="2400" b="1" dirty="0" smtClean="0"/>
              <a:t> </a:t>
            </a:r>
            <a:r>
              <a:rPr lang="en-US" sz="2400" b="1" dirty="0" err="1" smtClean="0"/>
              <a:t>projesine</a:t>
            </a:r>
            <a:r>
              <a:rPr lang="en-US" sz="2400" b="1" dirty="0" smtClean="0"/>
              <a:t> son </a:t>
            </a:r>
            <a:r>
              <a:rPr lang="en-US" sz="2400" b="1" dirty="0" err="1" smtClean="0"/>
              <a:t>verilecek</a:t>
            </a:r>
            <a:r>
              <a:rPr lang="tr-TR" sz="2400" b="1" dirty="0" smtClean="0"/>
              <a:t>, yapılanlar fakültelere devredilecek,</a:t>
            </a:r>
            <a:endParaRPr lang="tr-TR" b="1" dirty="0" smtClean="0"/>
          </a:p>
          <a:p>
            <a:r>
              <a:rPr lang="en-US" sz="2400" b="1" dirty="0" err="1" smtClean="0"/>
              <a:t>Kamunun</a:t>
            </a:r>
            <a:r>
              <a:rPr lang="en-US" sz="2400" b="1" dirty="0" smtClean="0"/>
              <a:t> </a:t>
            </a:r>
            <a:r>
              <a:rPr lang="en-US" sz="2400" b="1" dirty="0" err="1" smtClean="0"/>
              <a:t>talanına</a:t>
            </a:r>
            <a:r>
              <a:rPr lang="en-US" sz="2400" b="1" dirty="0" smtClean="0"/>
              <a:t> </a:t>
            </a:r>
            <a:r>
              <a:rPr lang="en-US" sz="2400" b="1" dirty="0" err="1" smtClean="0"/>
              <a:t>yol</a:t>
            </a:r>
            <a:r>
              <a:rPr lang="en-US" sz="2400" b="1" dirty="0" smtClean="0"/>
              <a:t> </a:t>
            </a:r>
            <a:r>
              <a:rPr lang="en-US" sz="2400" b="1" dirty="0" err="1" smtClean="0"/>
              <a:t>açanlar</a:t>
            </a:r>
            <a:r>
              <a:rPr lang="en-US" sz="2400" b="1" dirty="0" smtClean="0"/>
              <a:t> </a:t>
            </a:r>
            <a:r>
              <a:rPr lang="en-US" sz="2400" b="1" dirty="0" err="1" smtClean="0"/>
              <a:t>yargıla</a:t>
            </a:r>
            <a:r>
              <a:rPr lang="tr-TR" sz="2400" b="1" dirty="0" err="1" smtClean="0"/>
              <a:t>na</a:t>
            </a:r>
            <a:r>
              <a:rPr lang="en-US" sz="2400" b="1" dirty="0" err="1" smtClean="0"/>
              <a:t>cak</a:t>
            </a:r>
            <a:r>
              <a:rPr lang="en-US" sz="2400" b="1" dirty="0" smtClean="0"/>
              <a:t>, </a:t>
            </a:r>
            <a:r>
              <a:rPr lang="en-US" sz="2400" b="1" dirty="0" err="1" smtClean="0"/>
              <a:t>hesap</a:t>
            </a:r>
            <a:r>
              <a:rPr lang="en-US" sz="2400" b="1" dirty="0" smtClean="0"/>
              <a:t> </a:t>
            </a:r>
            <a:r>
              <a:rPr lang="en-US" sz="2400" b="1" dirty="0" err="1" smtClean="0"/>
              <a:t>verecek</a:t>
            </a:r>
            <a:r>
              <a:rPr lang="en-US" sz="2400" b="1" dirty="0" smtClean="0"/>
              <a:t>. </a:t>
            </a:r>
          </a:p>
          <a:p>
            <a:r>
              <a:rPr lang="en-US" sz="2400" b="1" dirty="0" err="1" smtClean="0"/>
              <a:t>Sağlıkta</a:t>
            </a:r>
            <a:r>
              <a:rPr lang="en-US" sz="2400" b="1" dirty="0" smtClean="0"/>
              <a:t> </a:t>
            </a:r>
            <a:r>
              <a:rPr lang="en-US" sz="2400" b="1" dirty="0" err="1" smtClean="0"/>
              <a:t>Dönüşüm</a:t>
            </a:r>
            <a:r>
              <a:rPr lang="en-US" sz="2400" b="1" dirty="0" smtClean="0"/>
              <a:t> </a:t>
            </a:r>
            <a:r>
              <a:rPr lang="en-US" sz="2400" b="1" dirty="0" err="1" smtClean="0"/>
              <a:t>Programına</a:t>
            </a:r>
            <a:r>
              <a:rPr lang="en-US" sz="2400" b="1" dirty="0" smtClean="0"/>
              <a:t> son </a:t>
            </a:r>
            <a:r>
              <a:rPr lang="en-US" sz="2400" b="1" dirty="0" err="1" smtClean="0"/>
              <a:t>verilecek</a:t>
            </a:r>
            <a:r>
              <a:rPr lang="en-US" sz="2400" b="1" dirty="0" smtClean="0"/>
              <a:t>.</a:t>
            </a:r>
          </a:p>
          <a:p>
            <a:r>
              <a:rPr lang="en-US" sz="2400" b="1" dirty="0" err="1" smtClean="0"/>
              <a:t>Sağlık</a:t>
            </a:r>
            <a:r>
              <a:rPr lang="en-US" sz="2400" b="1" dirty="0" smtClean="0"/>
              <a:t> </a:t>
            </a:r>
            <a:r>
              <a:rPr lang="en-US" sz="2400" b="1" dirty="0" err="1" smtClean="0"/>
              <a:t>hizmetleri</a:t>
            </a:r>
            <a:r>
              <a:rPr lang="en-US" sz="2400" b="1" dirty="0" smtClean="0"/>
              <a:t> </a:t>
            </a:r>
            <a:r>
              <a:rPr lang="en-US" sz="2400" b="1" dirty="0" err="1" smtClean="0"/>
              <a:t>yeniden</a:t>
            </a:r>
            <a:r>
              <a:rPr lang="en-US" sz="2400" b="1" dirty="0" smtClean="0"/>
              <a:t> </a:t>
            </a:r>
            <a:r>
              <a:rPr lang="en-US" sz="2400" b="1" dirty="0" err="1" smtClean="0"/>
              <a:t>toplum</a:t>
            </a:r>
            <a:r>
              <a:rPr lang="en-US" sz="2400" b="1" dirty="0" smtClean="0"/>
              <a:t> </a:t>
            </a:r>
            <a:r>
              <a:rPr lang="en-US" sz="2400" b="1" dirty="0" err="1" smtClean="0"/>
              <a:t>yararı</a:t>
            </a:r>
            <a:r>
              <a:rPr lang="en-US" sz="2400" b="1" dirty="0" smtClean="0"/>
              <a:t> </a:t>
            </a:r>
            <a:r>
              <a:rPr lang="en-US" sz="2400" b="1" dirty="0" err="1" smtClean="0"/>
              <a:t>esaslı</a:t>
            </a:r>
            <a:r>
              <a:rPr lang="en-US" sz="2400" b="1" dirty="0" smtClean="0"/>
              <a:t> </a:t>
            </a:r>
            <a:r>
              <a:rPr lang="en-US" sz="2400" b="1" dirty="0" err="1" smtClean="0"/>
              <a:t>üretime</a:t>
            </a:r>
            <a:r>
              <a:rPr lang="en-US" sz="2400" b="1" dirty="0" smtClean="0"/>
              <a:t> </a:t>
            </a:r>
            <a:r>
              <a:rPr lang="en-US" sz="2400" b="1" dirty="0" err="1" smtClean="0"/>
              <a:t>geçecek</a:t>
            </a:r>
            <a:r>
              <a:rPr lang="en-US" sz="2400" b="1" dirty="0" smtClean="0"/>
              <a:t>.</a:t>
            </a:r>
          </a:p>
          <a:p>
            <a:r>
              <a:rPr lang="en-US" sz="2400" b="1" dirty="0" err="1" smtClean="0"/>
              <a:t>Sağlık</a:t>
            </a:r>
            <a:r>
              <a:rPr lang="en-US" sz="2400" b="1" dirty="0" smtClean="0"/>
              <a:t> </a:t>
            </a:r>
            <a:r>
              <a:rPr lang="en-US" sz="2400" b="1" dirty="0" err="1" smtClean="0"/>
              <a:t>emekçileri</a:t>
            </a:r>
            <a:r>
              <a:rPr lang="en-US" sz="2400" b="1" dirty="0" smtClean="0"/>
              <a:t> </a:t>
            </a:r>
            <a:r>
              <a:rPr lang="en-US" sz="2400" b="1" dirty="0" err="1" smtClean="0"/>
              <a:t>ve</a:t>
            </a:r>
            <a:r>
              <a:rPr lang="en-US" sz="2400" b="1" dirty="0" smtClean="0"/>
              <a:t> </a:t>
            </a:r>
            <a:r>
              <a:rPr lang="en-US" sz="2400" b="1" dirty="0" err="1" smtClean="0"/>
              <a:t>toplum</a:t>
            </a:r>
            <a:r>
              <a:rPr lang="en-US" sz="2400" b="1" dirty="0" smtClean="0"/>
              <a:t> </a:t>
            </a:r>
            <a:r>
              <a:rPr lang="en-US" sz="2400" b="1" dirty="0" err="1" smtClean="0"/>
              <a:t>asıl</a:t>
            </a:r>
            <a:r>
              <a:rPr lang="en-US" sz="2400" b="1" dirty="0" smtClean="0"/>
              <a:t> </a:t>
            </a:r>
            <a:r>
              <a:rPr lang="en-US" sz="2400" b="1" dirty="0" err="1" smtClean="0"/>
              <a:t>karar</a:t>
            </a:r>
            <a:r>
              <a:rPr lang="en-US" sz="2400" b="1" dirty="0" smtClean="0"/>
              <a:t> </a:t>
            </a:r>
            <a:r>
              <a:rPr lang="en-US" sz="2400" b="1" dirty="0" err="1" smtClean="0"/>
              <a:t>vericiler</a:t>
            </a:r>
            <a:r>
              <a:rPr lang="en-US" sz="2400" b="1" dirty="0" smtClean="0"/>
              <a:t> </a:t>
            </a:r>
            <a:r>
              <a:rPr lang="en-US" sz="2400" b="1" dirty="0" err="1" smtClean="0"/>
              <a:t>olacak</a:t>
            </a:r>
            <a:endParaRPr lang="en-US" sz="2400" b="1" dirty="0"/>
          </a:p>
        </p:txBody>
      </p:sp>
      <p:sp>
        <p:nvSpPr>
          <p:cNvPr id="4" name="Title 3"/>
          <p:cNvSpPr>
            <a:spLocks noGrp="1"/>
          </p:cNvSpPr>
          <p:nvPr>
            <p:ph type="title"/>
          </p:nvPr>
        </p:nvSpPr>
        <p:spPr/>
        <p:txBody>
          <a:bodyPr/>
          <a:lstStyle/>
          <a:p>
            <a:r>
              <a:rPr lang="en-US" b="1" dirty="0" err="1" smtClean="0">
                <a:solidFill>
                  <a:srgbClr val="800000"/>
                </a:solidFill>
              </a:rPr>
              <a:t>ya</a:t>
            </a:r>
            <a:r>
              <a:rPr lang="en-US" b="1" dirty="0" smtClean="0">
                <a:solidFill>
                  <a:srgbClr val="800000"/>
                </a:solidFill>
              </a:rPr>
              <a:t> </a:t>
            </a:r>
            <a:r>
              <a:rPr lang="en-US" b="1" dirty="0" err="1" smtClean="0">
                <a:solidFill>
                  <a:srgbClr val="800000"/>
                </a:solidFill>
              </a:rPr>
              <a:t>da</a:t>
            </a:r>
            <a:r>
              <a:rPr lang="en-US" b="1" dirty="0" smtClean="0">
                <a:solidFill>
                  <a:srgbClr val="800000"/>
                </a:solidFill>
              </a:rPr>
              <a:t> </a:t>
            </a:r>
            <a:r>
              <a:rPr lang="en-US" b="1" dirty="0" err="1" smtClean="0">
                <a:solidFill>
                  <a:srgbClr val="800000"/>
                </a:solidFill>
              </a:rPr>
              <a:t>sağlıkta</a:t>
            </a:r>
            <a:r>
              <a:rPr lang="en-US" b="1" dirty="0" smtClean="0">
                <a:solidFill>
                  <a:srgbClr val="800000"/>
                </a:solidFill>
              </a:rPr>
              <a:t> </a:t>
            </a:r>
            <a:r>
              <a:rPr lang="en-US" b="1" dirty="0" err="1" smtClean="0">
                <a:solidFill>
                  <a:srgbClr val="800000"/>
                </a:solidFill>
              </a:rPr>
              <a:t>yeni</a:t>
            </a:r>
            <a:r>
              <a:rPr lang="en-US" b="1" dirty="0" smtClean="0">
                <a:solidFill>
                  <a:srgbClr val="800000"/>
                </a:solidFill>
              </a:rPr>
              <a:t> KURUCU DÖNEM</a:t>
            </a:r>
            <a:endParaRPr lang="en-US" dirty="0">
              <a:solidFill>
                <a:srgbClr val="80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790628"/>
            <a:ext cx="8915400" cy="1040495"/>
          </a:xfrm>
        </p:spPr>
        <p:txBody>
          <a:bodyPr>
            <a:normAutofit/>
          </a:bodyPr>
          <a:lstStyle/>
          <a:p>
            <a:r>
              <a:rPr lang="tr-TR" sz="2000" b="1" dirty="0" smtClean="0"/>
              <a:t>Sunumun hazırlanmasında emeği geçen Prof. Dr. Mehmet </a:t>
            </a:r>
            <a:r>
              <a:rPr lang="tr-TR" sz="2000" b="1" dirty="0" err="1" smtClean="0"/>
              <a:t>Zencir’e</a:t>
            </a:r>
            <a:r>
              <a:rPr lang="tr-TR" sz="2000" b="1" dirty="0" smtClean="0"/>
              <a:t> teşekkür ediyoruz…</a:t>
            </a:r>
            <a:endParaRPr lang="en-US" sz="2000" b="1" dirty="0"/>
          </a:p>
        </p:txBody>
      </p:sp>
    </p:spTree>
    <p:extLst>
      <p:ext uri="{BB962C8B-B14F-4D97-AF65-F5344CB8AC3E}">
        <p14:creationId xmlns:p14="http://schemas.microsoft.com/office/powerpoint/2010/main" val="747689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980" y="1666044"/>
            <a:ext cx="9294632" cy="4651729"/>
          </a:xfrm>
        </p:spPr>
        <p:txBody>
          <a:bodyPr>
            <a:normAutofit/>
          </a:bodyPr>
          <a:lstStyle/>
          <a:p>
            <a:r>
              <a:rPr lang="tr-TR" sz="2800" dirty="0" smtClean="0"/>
              <a:t>Yatak sayısı artacak… (Oysa </a:t>
            </a:r>
            <a:r>
              <a:rPr lang="tr-TR" sz="2800" dirty="0"/>
              <a:t>b</a:t>
            </a:r>
            <a:r>
              <a:rPr lang="en-US" sz="2800" dirty="0" smtClean="0"/>
              <a:t>u </a:t>
            </a:r>
            <a:r>
              <a:rPr lang="en-US" sz="2800" dirty="0" err="1"/>
              <a:t>hastaneler</a:t>
            </a:r>
            <a:r>
              <a:rPr lang="en-US" sz="2800" dirty="0"/>
              <a:t> </a:t>
            </a:r>
            <a:r>
              <a:rPr lang="en-US" sz="2800" dirty="0" err="1"/>
              <a:t>açıldıktan</a:t>
            </a:r>
            <a:r>
              <a:rPr lang="en-US" sz="2800" dirty="0"/>
              <a:t> </a:t>
            </a:r>
            <a:r>
              <a:rPr lang="en-US" sz="2800" dirty="0" err="1"/>
              <a:t>sonra</a:t>
            </a:r>
            <a:r>
              <a:rPr lang="en-US" sz="2800" dirty="0"/>
              <a:t> o </a:t>
            </a:r>
            <a:r>
              <a:rPr lang="en-US" sz="2800" dirty="0" err="1"/>
              <a:t>ildeki</a:t>
            </a:r>
            <a:r>
              <a:rPr lang="en-US" sz="2800" dirty="0"/>
              <a:t> </a:t>
            </a:r>
            <a:r>
              <a:rPr lang="en-US" sz="2800" dirty="0" err="1"/>
              <a:t>diğer</a:t>
            </a:r>
            <a:r>
              <a:rPr lang="en-US" sz="2800" dirty="0"/>
              <a:t> </a:t>
            </a:r>
            <a:r>
              <a:rPr lang="en-US" sz="2800" dirty="0" err="1"/>
              <a:t>hastaneler</a:t>
            </a:r>
            <a:r>
              <a:rPr lang="en-US" sz="2800" dirty="0"/>
              <a:t> </a:t>
            </a:r>
            <a:r>
              <a:rPr lang="en-US" sz="2800" dirty="0" err="1"/>
              <a:t>kapanacak</a:t>
            </a:r>
            <a:r>
              <a:rPr lang="en-US" sz="2800" dirty="0"/>
              <a:t>. </a:t>
            </a:r>
            <a:r>
              <a:rPr lang="en-US" sz="2800" dirty="0" err="1"/>
              <a:t>Açılan</a:t>
            </a:r>
            <a:r>
              <a:rPr lang="en-US" sz="2800" dirty="0"/>
              <a:t> </a:t>
            </a:r>
            <a:r>
              <a:rPr lang="en-US" sz="2800" dirty="0" err="1"/>
              <a:t>hastane</a:t>
            </a:r>
            <a:r>
              <a:rPr lang="en-US" sz="2800" dirty="0"/>
              <a:t> </a:t>
            </a:r>
            <a:r>
              <a:rPr lang="en-US" sz="2800" dirty="0" err="1"/>
              <a:t>yatağı</a:t>
            </a:r>
            <a:r>
              <a:rPr lang="en-US" sz="2800" dirty="0"/>
              <a:t> </a:t>
            </a:r>
            <a:r>
              <a:rPr lang="en-US" sz="2800" dirty="0" err="1"/>
              <a:t>kadar</a:t>
            </a:r>
            <a:r>
              <a:rPr lang="en-US" sz="2800" dirty="0"/>
              <a:t> </a:t>
            </a:r>
            <a:r>
              <a:rPr lang="en-US" sz="2800" dirty="0" err="1"/>
              <a:t>yatağın</a:t>
            </a:r>
            <a:r>
              <a:rPr lang="en-US" sz="2800" dirty="0"/>
              <a:t> </a:t>
            </a:r>
            <a:r>
              <a:rPr lang="en-US" sz="2800" dirty="0" err="1"/>
              <a:t>kapanacağı</a:t>
            </a:r>
            <a:r>
              <a:rPr lang="en-US" sz="2800" dirty="0"/>
              <a:t> </a:t>
            </a:r>
            <a:r>
              <a:rPr lang="en-US" sz="2800" dirty="0" err="1"/>
              <a:t>anlamına</a:t>
            </a:r>
            <a:r>
              <a:rPr lang="en-US" sz="2800" dirty="0"/>
              <a:t> </a:t>
            </a:r>
            <a:r>
              <a:rPr lang="en-US" sz="2800" dirty="0" err="1"/>
              <a:t>geliyor</a:t>
            </a:r>
            <a:r>
              <a:rPr lang="en-US" sz="2800" dirty="0"/>
              <a:t>. </a:t>
            </a:r>
            <a:r>
              <a:rPr lang="tr-TR" sz="2800" dirty="0" smtClean="0"/>
              <a:t>Örneğin </a:t>
            </a:r>
            <a:r>
              <a:rPr lang="en-US" sz="2800" dirty="0" smtClean="0"/>
              <a:t>Adana </a:t>
            </a:r>
            <a:r>
              <a:rPr lang="en-US" sz="2800" dirty="0" err="1"/>
              <a:t>Şehir</a:t>
            </a:r>
            <a:r>
              <a:rPr lang="en-US" sz="2800" dirty="0"/>
              <a:t> </a:t>
            </a:r>
            <a:r>
              <a:rPr lang="en-US" sz="2800" dirty="0" err="1"/>
              <a:t>Hastanesi</a:t>
            </a:r>
            <a:r>
              <a:rPr lang="en-US" sz="2800" dirty="0"/>
              <a:t> </a:t>
            </a:r>
            <a:r>
              <a:rPr lang="en-US" sz="2800" dirty="0" err="1"/>
              <a:t>açılınca</a:t>
            </a:r>
            <a:r>
              <a:rPr lang="en-US" sz="2800" dirty="0"/>
              <a:t> </a:t>
            </a:r>
            <a:r>
              <a:rPr lang="en-US" sz="2800" dirty="0" err="1"/>
              <a:t>yatak</a:t>
            </a:r>
            <a:r>
              <a:rPr lang="en-US" sz="2800" dirty="0"/>
              <a:t> </a:t>
            </a:r>
            <a:r>
              <a:rPr lang="en-US" sz="2800" dirty="0" err="1"/>
              <a:t>sayısı</a:t>
            </a:r>
            <a:r>
              <a:rPr lang="en-US" sz="2800" dirty="0"/>
              <a:t> </a:t>
            </a:r>
            <a:r>
              <a:rPr lang="en-US" sz="2800" dirty="0" err="1"/>
              <a:t>değişmedi</a:t>
            </a:r>
            <a:r>
              <a:rPr lang="en-US" sz="2800" dirty="0"/>
              <a:t>. 3011 </a:t>
            </a:r>
            <a:r>
              <a:rPr lang="en-US" sz="2800" dirty="0" err="1"/>
              <a:t>kamu</a:t>
            </a:r>
            <a:r>
              <a:rPr lang="en-US" sz="2800" dirty="0"/>
              <a:t> </a:t>
            </a:r>
            <a:r>
              <a:rPr lang="en-US" sz="2800" dirty="0" err="1"/>
              <a:t>yatağı</a:t>
            </a:r>
            <a:r>
              <a:rPr lang="en-US" sz="2800" dirty="0"/>
              <a:t>, 3025 </a:t>
            </a:r>
            <a:r>
              <a:rPr lang="en-US" sz="2800" dirty="0" err="1"/>
              <a:t>oldu</a:t>
            </a:r>
            <a:r>
              <a:rPr lang="en-US" sz="2800" dirty="0"/>
              <a:t>. </a:t>
            </a:r>
            <a:r>
              <a:rPr lang="en-US" sz="2800" dirty="0" err="1"/>
              <a:t>Arada</a:t>
            </a:r>
            <a:r>
              <a:rPr lang="en-US" sz="2800" dirty="0"/>
              <a:t> 14 </a:t>
            </a:r>
            <a:r>
              <a:rPr lang="en-US" sz="2800" dirty="0" err="1"/>
              <a:t>yatak</a:t>
            </a:r>
            <a:r>
              <a:rPr lang="en-US" sz="2800" dirty="0"/>
              <a:t> </a:t>
            </a:r>
            <a:r>
              <a:rPr lang="en-US" sz="2800" dirty="0" err="1"/>
              <a:t>farkı</a:t>
            </a:r>
            <a:r>
              <a:rPr lang="en-US" sz="2800" dirty="0"/>
              <a:t> var</a:t>
            </a:r>
            <a:r>
              <a:rPr lang="en-US" sz="2800" dirty="0" smtClean="0"/>
              <a:t>.</a:t>
            </a:r>
            <a:r>
              <a:rPr lang="tr-TR" sz="2800" dirty="0" smtClean="0"/>
              <a:t>)</a:t>
            </a:r>
            <a:endParaRPr lang="en-US" sz="2400" dirty="0"/>
          </a:p>
        </p:txBody>
      </p:sp>
    </p:spTree>
    <p:extLst>
      <p:ext uri="{BB962C8B-B14F-4D97-AF65-F5344CB8AC3E}">
        <p14:creationId xmlns:p14="http://schemas.microsoft.com/office/powerpoint/2010/main" val="354097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err="1" smtClean="0"/>
              <a:t>Kamu</a:t>
            </a:r>
            <a:r>
              <a:rPr lang="en-US" sz="3400" dirty="0" smtClean="0"/>
              <a:t> </a:t>
            </a:r>
            <a:r>
              <a:rPr lang="en-US" sz="3400" dirty="0" err="1" smtClean="0"/>
              <a:t>Özel</a:t>
            </a:r>
            <a:r>
              <a:rPr lang="en-US" sz="3400" dirty="0" smtClean="0"/>
              <a:t> </a:t>
            </a:r>
            <a:r>
              <a:rPr lang="en-US" sz="3400" dirty="0" err="1" smtClean="0"/>
              <a:t>Ortaklığı</a:t>
            </a:r>
            <a:r>
              <a:rPr lang="tr-TR" sz="3400" dirty="0" err="1" smtClean="0"/>
              <a:t>nın</a:t>
            </a:r>
            <a:r>
              <a:rPr lang="en-US" sz="3400" dirty="0" smtClean="0"/>
              <a:t> </a:t>
            </a:r>
            <a:r>
              <a:rPr lang="en-US" sz="3400" dirty="0" err="1" smtClean="0"/>
              <a:t>Tercih</a:t>
            </a:r>
            <a:r>
              <a:rPr lang="en-US" sz="3400" dirty="0" smtClean="0"/>
              <a:t> </a:t>
            </a:r>
            <a:r>
              <a:rPr lang="en-US" sz="3400" dirty="0" err="1" smtClean="0"/>
              <a:t>Edil</a:t>
            </a:r>
            <a:r>
              <a:rPr lang="tr-TR" sz="3400" dirty="0" err="1" smtClean="0"/>
              <a:t>mesinde</a:t>
            </a:r>
            <a:r>
              <a:rPr lang="tr-TR" sz="3400" dirty="0" smtClean="0"/>
              <a:t> Öne Sürülen Gerekçeler</a:t>
            </a:r>
            <a:endParaRPr lang="en-US" sz="3400" dirty="0"/>
          </a:p>
        </p:txBody>
      </p:sp>
      <p:sp>
        <p:nvSpPr>
          <p:cNvPr id="3" name="Content Placeholder 2"/>
          <p:cNvSpPr>
            <a:spLocks noGrp="1"/>
          </p:cNvSpPr>
          <p:nvPr>
            <p:ph idx="1"/>
          </p:nvPr>
        </p:nvSpPr>
        <p:spPr>
          <a:xfrm>
            <a:off x="2209980" y="2210395"/>
            <a:ext cx="9294632" cy="4107377"/>
          </a:xfrm>
        </p:spPr>
        <p:txBody>
          <a:bodyPr>
            <a:normAutofit fontScale="77500" lnSpcReduction="20000"/>
          </a:bodyPr>
          <a:lstStyle/>
          <a:p>
            <a:r>
              <a:rPr lang="en-US" sz="2400" dirty="0" err="1" smtClean="0"/>
              <a:t>Kamunun</a:t>
            </a:r>
            <a:r>
              <a:rPr lang="en-US" sz="2400" dirty="0" smtClean="0"/>
              <a:t> </a:t>
            </a:r>
            <a:r>
              <a:rPr lang="en-US" sz="2400" dirty="0" err="1" smtClean="0"/>
              <a:t>finansman</a:t>
            </a:r>
            <a:r>
              <a:rPr lang="en-US" sz="2400" dirty="0" smtClean="0"/>
              <a:t> (</a:t>
            </a:r>
            <a:r>
              <a:rPr lang="en-US" sz="2400" dirty="0" err="1" smtClean="0"/>
              <a:t>kaynak</a:t>
            </a:r>
            <a:r>
              <a:rPr lang="en-US" sz="2400" dirty="0" smtClean="0"/>
              <a:t>, </a:t>
            </a:r>
            <a:r>
              <a:rPr lang="en-US" sz="2400" dirty="0" err="1" smtClean="0"/>
              <a:t>para</a:t>
            </a:r>
            <a:r>
              <a:rPr lang="en-US" sz="2400" dirty="0" smtClean="0"/>
              <a:t>) </a:t>
            </a:r>
            <a:r>
              <a:rPr lang="en-US" sz="2400" dirty="0" err="1" smtClean="0"/>
              <a:t>sorunu</a:t>
            </a:r>
            <a:r>
              <a:rPr lang="en-US" sz="2400" dirty="0" smtClean="0"/>
              <a:t> </a:t>
            </a:r>
            <a:r>
              <a:rPr lang="en-US" sz="2400" dirty="0" err="1" smtClean="0"/>
              <a:t>var</a:t>
            </a:r>
            <a:r>
              <a:rPr lang="en-US" sz="2400" dirty="0" smtClean="0"/>
              <a:t>; </a:t>
            </a:r>
            <a:r>
              <a:rPr lang="en-US" sz="2400" dirty="0" err="1" smtClean="0"/>
              <a:t>üstelik</a:t>
            </a:r>
            <a:r>
              <a:rPr lang="en-US" sz="2400" dirty="0" smtClean="0"/>
              <a:t> </a:t>
            </a:r>
            <a:r>
              <a:rPr lang="en-US" sz="2400" dirty="0" err="1" smtClean="0"/>
              <a:t>parayı</a:t>
            </a:r>
            <a:r>
              <a:rPr lang="en-US" sz="2400" dirty="0" smtClean="0"/>
              <a:t> </a:t>
            </a:r>
            <a:r>
              <a:rPr lang="en-US" sz="2400" dirty="0" err="1" smtClean="0"/>
              <a:t>da</a:t>
            </a:r>
            <a:r>
              <a:rPr lang="en-US" sz="2400" dirty="0" smtClean="0"/>
              <a:t> </a:t>
            </a:r>
            <a:r>
              <a:rPr lang="en-US" sz="2400" dirty="0" err="1" smtClean="0"/>
              <a:t>kullanmayı</a:t>
            </a:r>
            <a:r>
              <a:rPr lang="en-US" sz="2400" dirty="0" smtClean="0"/>
              <a:t> </a:t>
            </a:r>
            <a:r>
              <a:rPr lang="en-US" sz="2400" dirty="0" err="1" smtClean="0"/>
              <a:t>bilmiyor</a:t>
            </a:r>
            <a:r>
              <a:rPr lang="en-US" sz="2400" dirty="0" smtClean="0"/>
              <a:t>; </a:t>
            </a:r>
            <a:r>
              <a:rPr lang="en-US" sz="2400" dirty="0" err="1" smtClean="0"/>
              <a:t>yatırımlar</a:t>
            </a:r>
            <a:r>
              <a:rPr lang="en-US" sz="2400" dirty="0" smtClean="0"/>
              <a:t> </a:t>
            </a:r>
            <a:r>
              <a:rPr lang="en-US" sz="2400" dirty="0" err="1" smtClean="0"/>
              <a:t>daha</a:t>
            </a:r>
            <a:r>
              <a:rPr lang="en-US" sz="2400" dirty="0" smtClean="0"/>
              <a:t> </a:t>
            </a:r>
            <a:r>
              <a:rPr lang="en-US" sz="2400" dirty="0" err="1" smtClean="0"/>
              <a:t>uzun</a:t>
            </a:r>
            <a:r>
              <a:rPr lang="en-US" sz="2400" dirty="0" smtClean="0"/>
              <a:t> </a:t>
            </a:r>
            <a:r>
              <a:rPr lang="en-US" sz="2400" dirty="0" err="1" smtClean="0"/>
              <a:t>sürede</a:t>
            </a:r>
            <a:r>
              <a:rPr lang="en-US" sz="2400" dirty="0" smtClean="0"/>
              <a:t> </a:t>
            </a:r>
            <a:r>
              <a:rPr lang="en-US" sz="2400" dirty="0" err="1" smtClean="0"/>
              <a:t>ve</a:t>
            </a:r>
            <a:r>
              <a:rPr lang="en-US" sz="2400" dirty="0" smtClean="0"/>
              <a:t> </a:t>
            </a:r>
            <a:r>
              <a:rPr lang="en-US" sz="2400" dirty="0" err="1" smtClean="0"/>
              <a:t>daha</a:t>
            </a:r>
            <a:r>
              <a:rPr lang="en-US" sz="2400" dirty="0" smtClean="0"/>
              <a:t> </a:t>
            </a:r>
            <a:r>
              <a:rPr lang="en-US" sz="2400" dirty="0" err="1" smtClean="0"/>
              <a:t>pahalıya</a:t>
            </a:r>
            <a:r>
              <a:rPr lang="en-US" sz="2400" dirty="0" smtClean="0"/>
              <a:t> </a:t>
            </a:r>
            <a:r>
              <a:rPr lang="en-US" sz="2400" dirty="0" err="1" smtClean="0"/>
              <a:t>bitiyor</a:t>
            </a:r>
            <a:r>
              <a:rPr lang="en-US" sz="2400" dirty="0" smtClean="0"/>
              <a:t>. </a:t>
            </a:r>
          </a:p>
          <a:p>
            <a:r>
              <a:rPr lang="tr-TR" sz="2400" dirty="0" smtClean="0"/>
              <a:t>Bütçe kısıtları/sınırlılıklarını aşma ve ilave kaynak ihtiyacı var, </a:t>
            </a:r>
          </a:p>
          <a:p>
            <a:r>
              <a:rPr lang="tr-TR" sz="2400" dirty="0" smtClean="0"/>
              <a:t>Beş kuruş harcanmadan özel sektörün kaynakları harekete geçirmek isteniyor</a:t>
            </a:r>
          </a:p>
          <a:p>
            <a:r>
              <a:rPr lang="tr-TR" sz="2400" dirty="0" smtClean="0"/>
              <a:t>Özel sektörün sahip olduğu avantajlardan yararlanmak gerekiyor</a:t>
            </a:r>
          </a:p>
          <a:p>
            <a:pPr lvl="1"/>
            <a:r>
              <a:rPr lang="tr-TR" sz="2200" dirty="0" smtClean="0"/>
              <a:t>İşletme deneyimleri (teknoloji, bilgi ve beceri), </a:t>
            </a:r>
          </a:p>
          <a:p>
            <a:pPr lvl="1"/>
            <a:r>
              <a:rPr lang="tr-TR" sz="2200" dirty="0" smtClean="0"/>
              <a:t>Daha düşük maliyete inşaat yapabilme becerisi</a:t>
            </a:r>
          </a:p>
          <a:p>
            <a:pPr lvl="1"/>
            <a:r>
              <a:rPr lang="tr-TR" sz="2200" dirty="0" smtClean="0"/>
              <a:t>Finansman riskini daha iyi yönetebilmesi ve </a:t>
            </a:r>
          </a:p>
          <a:p>
            <a:pPr lvl="1"/>
            <a:r>
              <a:rPr lang="tr-TR" sz="2200" dirty="0" smtClean="0"/>
              <a:t>Zamanı iyi örgütleme becerisi (üretim organizasyonundan) yararlanmak gerekiyor</a:t>
            </a:r>
          </a:p>
          <a:p>
            <a:r>
              <a:rPr lang="tr-TR" sz="2400" dirty="0" smtClean="0"/>
              <a:t>Özet ile kamunun (devletin) parası daha etkin kullanılacak kullanılacak deniliyor. </a:t>
            </a:r>
          </a:p>
          <a:p>
            <a:endParaRPr lang="tr-TR" sz="2400" dirty="0" smtClean="0"/>
          </a:p>
          <a:p>
            <a:endParaRPr lang="tr-TR" sz="2400" dirty="0" smtClean="0"/>
          </a:p>
          <a:p>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30415" y="1391335"/>
            <a:ext cx="7792915" cy="2308324"/>
          </a:xfrm>
          <a:prstGeom prst="rect">
            <a:avLst/>
          </a:prstGeom>
        </p:spPr>
        <p:txBody>
          <a:bodyPr wrap="square">
            <a:spAutoFit/>
          </a:bodyPr>
          <a:lstStyle/>
          <a:p>
            <a:r>
              <a:rPr lang="tr-TR" sz="4800" dirty="0">
                <a:latin typeface="Times New Roman" panose="02020603050405020304" pitchFamily="18" charset="0"/>
                <a:ea typeface="Times New Roman" panose="02020603050405020304" pitchFamily="18" charset="0"/>
              </a:rPr>
              <a:t>Bu gerekçelerin karşılığı var mı? Yoksa işin içinde </a:t>
            </a:r>
            <a:r>
              <a:rPr lang="tr-TR" sz="4800" dirty="0" smtClean="0">
                <a:latin typeface="Times New Roman" panose="02020603050405020304" pitchFamily="18" charset="0"/>
                <a:ea typeface="Times New Roman" panose="02020603050405020304" pitchFamily="18" charset="0"/>
              </a:rPr>
              <a:t>sermaye </a:t>
            </a:r>
            <a:r>
              <a:rPr lang="tr-TR" sz="4800" dirty="0">
                <a:latin typeface="Times New Roman" panose="02020603050405020304" pitchFamily="18" charset="0"/>
                <a:ea typeface="Times New Roman" panose="02020603050405020304" pitchFamily="18" charset="0"/>
              </a:rPr>
              <a:t>için devasa imtiyazlar mı var? </a:t>
            </a:r>
            <a:endParaRPr lang="tr-TR" sz="4800" dirty="0"/>
          </a:p>
        </p:txBody>
      </p:sp>
    </p:spTree>
    <p:extLst>
      <p:ext uri="{BB962C8B-B14F-4D97-AF65-F5344CB8AC3E}">
        <p14:creationId xmlns:p14="http://schemas.microsoft.com/office/powerpoint/2010/main" val="2184604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47148" y="624110"/>
            <a:ext cx="9657465" cy="745016"/>
          </a:xfrm>
        </p:spPr>
        <p:txBody>
          <a:bodyPr>
            <a:normAutofit fontScale="90000"/>
          </a:bodyPr>
          <a:lstStyle/>
          <a:p>
            <a:r>
              <a:rPr lang="tr-TR" sz="2600" b="1" dirty="0" smtClean="0"/>
              <a:t>RİSK PAYLAŞIMININ NEREDEYSE TÜMÜ KAMUYA AİT! Şirketler </a:t>
            </a:r>
            <a:r>
              <a:rPr lang="tr-TR" sz="2600" b="1" dirty="0"/>
              <a:t>İ</a:t>
            </a:r>
            <a:r>
              <a:rPr lang="tr-TR" sz="2600" b="1" dirty="0" smtClean="0"/>
              <a:t>çin İse </a:t>
            </a:r>
            <a:r>
              <a:rPr lang="tr-TR" sz="2600" b="1" dirty="0"/>
              <a:t>N</a:t>
            </a:r>
            <a:r>
              <a:rPr lang="tr-TR" sz="2600" b="1" dirty="0" smtClean="0"/>
              <a:t>eredeyse </a:t>
            </a:r>
            <a:r>
              <a:rPr lang="tr-TR" sz="2600" b="1" dirty="0"/>
              <a:t>S</a:t>
            </a:r>
            <a:r>
              <a:rPr lang="tr-TR" sz="2600" b="1" dirty="0" smtClean="0"/>
              <a:t>ıfır </a:t>
            </a:r>
            <a:r>
              <a:rPr lang="tr-TR" sz="2600" b="1" dirty="0"/>
              <a:t>R</a:t>
            </a:r>
            <a:r>
              <a:rPr lang="tr-TR" sz="2600" b="1" dirty="0" smtClean="0"/>
              <a:t>isk </a:t>
            </a:r>
            <a:r>
              <a:rPr lang="tr-TR" sz="2600" b="1" dirty="0"/>
              <a:t>S</a:t>
            </a:r>
            <a:r>
              <a:rPr lang="tr-TR" sz="2600" b="1" dirty="0" smtClean="0"/>
              <a:t>öz Konusu</a:t>
            </a:r>
            <a:r>
              <a:rPr lang="tr-TR" sz="2800" dirty="0" smtClean="0"/>
              <a:t>!</a:t>
            </a:r>
            <a:endParaRPr lang="tr-TR" sz="2800" dirty="0"/>
          </a:p>
        </p:txBody>
      </p:sp>
      <p:sp>
        <p:nvSpPr>
          <p:cNvPr id="3" name="İçerik Yer Tutucusu 2"/>
          <p:cNvSpPr>
            <a:spLocks noGrp="1"/>
          </p:cNvSpPr>
          <p:nvPr>
            <p:ph idx="1"/>
          </p:nvPr>
        </p:nvSpPr>
        <p:spPr>
          <a:xfrm>
            <a:off x="2045057" y="1633054"/>
            <a:ext cx="9459556" cy="4651728"/>
          </a:xfrm>
        </p:spPr>
        <p:txBody>
          <a:bodyPr>
            <a:normAutofit fontScale="92500" lnSpcReduction="20000"/>
          </a:bodyPr>
          <a:lstStyle/>
          <a:p>
            <a:r>
              <a:rPr lang="tr-TR" dirty="0" smtClean="0"/>
              <a:t>Arazi kamu tarafından tahsis edilecek,</a:t>
            </a:r>
          </a:p>
          <a:p>
            <a:r>
              <a:rPr lang="tr-TR" dirty="0" smtClean="0"/>
              <a:t>Hastane tasarımı kamu tarafından üstlenilecek,</a:t>
            </a:r>
          </a:p>
          <a:p>
            <a:pPr lvl="0"/>
            <a:r>
              <a:rPr lang="tr-TR" dirty="0" smtClean="0"/>
              <a:t>25-30 yıl Sağlık Bakanlığı </a:t>
            </a:r>
            <a:r>
              <a:rPr lang="tr-TR" dirty="0"/>
              <a:t>şirkete yıllık kira </a:t>
            </a:r>
            <a:r>
              <a:rPr lang="tr-TR" dirty="0" smtClean="0"/>
              <a:t>ödeyecek (yatırım maliyeti için),</a:t>
            </a:r>
          </a:p>
          <a:p>
            <a:pPr lvl="0"/>
            <a:r>
              <a:rPr lang="tr-TR" dirty="0" smtClean="0"/>
              <a:t>Ödemelerde şirket riske sokulmayacak, korunacak</a:t>
            </a:r>
          </a:p>
          <a:p>
            <a:pPr lvl="1"/>
            <a:r>
              <a:rPr lang="tr-TR" dirty="0" smtClean="0"/>
              <a:t>Ödemeler döviz kuru, ÜFE ve TÜFELER üzerinden olacak, asgari ücret artışları bunlardan daha fazla ise asgari ücret artışı üzerinden ödeme yapılacak</a:t>
            </a:r>
          </a:p>
          <a:p>
            <a:pPr lvl="1"/>
            <a:r>
              <a:rPr lang="tr-TR" dirty="0" smtClean="0"/>
              <a:t>Yüklenici, yani şirket dövizle borçlanmış ise ve kur artışı çok olursa </a:t>
            </a:r>
            <a:r>
              <a:rPr lang="tr-TR" b="1" u="sng" dirty="0" smtClean="0"/>
              <a:t>kur farkı </a:t>
            </a:r>
            <a:r>
              <a:rPr lang="tr-TR" dirty="0" smtClean="0"/>
              <a:t>ödenecek,</a:t>
            </a:r>
          </a:p>
          <a:p>
            <a:pPr lvl="1"/>
            <a:r>
              <a:rPr lang="tr-TR" dirty="0" smtClean="0"/>
              <a:t>Şirket aldığı finansman kredisini ödemede güçlük çektiğinde, </a:t>
            </a:r>
            <a:r>
              <a:rPr lang="tr-TR" b="1" dirty="0" smtClean="0"/>
              <a:t>kamu özel adına borçlanacak</a:t>
            </a:r>
            <a:r>
              <a:rPr lang="tr-TR" dirty="0" smtClean="0"/>
              <a:t>,</a:t>
            </a:r>
          </a:p>
          <a:p>
            <a:pPr lvl="1"/>
            <a:r>
              <a:rPr lang="tr-TR" dirty="0" smtClean="0"/>
              <a:t>Şirketi  ödeme yapamaz ise </a:t>
            </a:r>
            <a:r>
              <a:rPr lang="tr-TR" b="1" dirty="0" smtClean="0"/>
              <a:t>şirketin tüm borçları için hazine garantisi var</a:t>
            </a:r>
            <a:r>
              <a:rPr lang="tr-TR" dirty="0" smtClean="0"/>
              <a:t>, yani devlet bütçeden ödeyecek</a:t>
            </a:r>
          </a:p>
          <a:p>
            <a:pPr lvl="0"/>
            <a:r>
              <a:rPr lang="tr-TR" b="1" dirty="0" smtClean="0"/>
              <a:t>Vergiden muaf olacak </a:t>
            </a:r>
            <a:r>
              <a:rPr lang="tr-TR" dirty="0" smtClean="0"/>
              <a:t>(Her türlü iş ve işlemler ile düzenlenecek kâğıtlar, </a:t>
            </a:r>
            <a:r>
              <a:rPr lang="tr-TR" u="sng" dirty="0" smtClean="0"/>
              <a:t>damga vergisi ile harçlardan müstesna)</a:t>
            </a:r>
          </a:p>
          <a:p>
            <a:pPr lvl="0"/>
            <a:r>
              <a:rPr lang="tr-TR" b="1" dirty="0" smtClean="0"/>
              <a:t>Kamu </a:t>
            </a:r>
            <a:r>
              <a:rPr lang="tr-TR" b="1" dirty="0"/>
              <a:t>ihale kanununa </a:t>
            </a:r>
            <a:r>
              <a:rPr lang="tr-TR" b="1" dirty="0" smtClean="0"/>
              <a:t>tabi olmayacak</a:t>
            </a:r>
            <a:r>
              <a:rPr lang="tr-TR" dirty="0" smtClean="0"/>
              <a:t>, sözleşmeler ticari sır diye saklanacak,</a:t>
            </a:r>
          </a:p>
          <a:p>
            <a:pPr lvl="0"/>
            <a:r>
              <a:rPr lang="tr-TR" dirty="0" smtClean="0"/>
              <a:t>Anlaşmazlıklarda </a:t>
            </a:r>
            <a:r>
              <a:rPr lang="tr-TR" dirty="0"/>
              <a:t>ulusal düzeyde bir </a:t>
            </a:r>
            <a:r>
              <a:rPr lang="tr-TR" dirty="0" smtClean="0"/>
              <a:t>şey yapılamayacak. İhtilaf durumunda </a:t>
            </a:r>
            <a:r>
              <a:rPr lang="tr-TR" dirty="0"/>
              <a:t>21/6/2001 tarihli ve 4686 sayılı </a:t>
            </a:r>
            <a:r>
              <a:rPr lang="tr-TR" b="1" u="sng" dirty="0"/>
              <a:t>Milletlerarası Tahkim Kanunu </a:t>
            </a:r>
            <a:r>
              <a:rPr lang="tr-TR" dirty="0"/>
              <a:t>çerçevesinde </a:t>
            </a:r>
            <a:r>
              <a:rPr lang="tr-TR" dirty="0" smtClean="0"/>
              <a:t>çözümlenecek</a:t>
            </a:r>
          </a:p>
          <a:p>
            <a:endParaRPr lang="tr-TR" dirty="0"/>
          </a:p>
        </p:txBody>
      </p:sp>
    </p:spTree>
    <p:extLst>
      <p:ext uri="{BB962C8B-B14F-4D97-AF65-F5344CB8AC3E}">
        <p14:creationId xmlns:p14="http://schemas.microsoft.com/office/powerpoint/2010/main" val="3202256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47148" y="624110"/>
            <a:ext cx="9657465" cy="745016"/>
          </a:xfrm>
        </p:spPr>
        <p:txBody>
          <a:bodyPr>
            <a:normAutofit/>
          </a:bodyPr>
          <a:lstStyle/>
          <a:p>
            <a:r>
              <a:rPr lang="tr-TR" sz="2800" dirty="0" smtClean="0"/>
              <a:t>Şirkete </a:t>
            </a:r>
            <a:r>
              <a:rPr lang="tr-TR" sz="2800" dirty="0"/>
              <a:t>D</a:t>
            </a:r>
            <a:r>
              <a:rPr lang="tr-TR" sz="2800" dirty="0" smtClean="0"/>
              <a:t>evredilen </a:t>
            </a:r>
            <a:r>
              <a:rPr lang="tr-TR" sz="2800" dirty="0"/>
              <a:t>H</a:t>
            </a:r>
            <a:r>
              <a:rPr lang="tr-TR" sz="2800" dirty="0" smtClean="0"/>
              <a:t>izmetler</a:t>
            </a:r>
            <a:endParaRPr lang="tr-TR" sz="2800" dirty="0"/>
          </a:p>
        </p:txBody>
      </p:sp>
      <p:sp>
        <p:nvSpPr>
          <p:cNvPr id="3" name="İçerik Yer Tutucusu 2"/>
          <p:cNvSpPr>
            <a:spLocks noGrp="1"/>
          </p:cNvSpPr>
          <p:nvPr>
            <p:ph idx="1"/>
          </p:nvPr>
        </p:nvSpPr>
        <p:spPr>
          <a:xfrm>
            <a:off x="1764686" y="1633054"/>
            <a:ext cx="9739927" cy="4651728"/>
          </a:xfrm>
        </p:spPr>
        <p:txBody>
          <a:bodyPr>
            <a:normAutofit fontScale="92500" lnSpcReduction="10000"/>
          </a:bodyPr>
          <a:lstStyle/>
          <a:p>
            <a:pPr lvl="0"/>
            <a:endParaRPr lang="tr-TR" dirty="0" smtClean="0"/>
          </a:p>
          <a:p>
            <a:pPr lvl="0">
              <a:buNone/>
            </a:pPr>
            <a:r>
              <a:rPr lang="tr-TR" sz="2400" b="1" dirty="0" smtClean="0"/>
              <a:t>Destek ve tıbbi destek hizmetleri </a:t>
            </a:r>
            <a:r>
              <a:rPr lang="tr-TR" sz="2400" b="1" u="sng" dirty="0" smtClean="0"/>
              <a:t>en az 25 yıllığına </a:t>
            </a:r>
            <a:r>
              <a:rPr lang="tr-TR" sz="2400" b="1" dirty="0" smtClean="0"/>
              <a:t>şirketten satın </a:t>
            </a:r>
          </a:p>
          <a:p>
            <a:pPr lvl="0">
              <a:buNone/>
            </a:pPr>
            <a:r>
              <a:rPr lang="tr-TR" sz="2400" b="1" dirty="0" smtClean="0"/>
              <a:t>alınacak, </a:t>
            </a:r>
          </a:p>
          <a:p>
            <a:r>
              <a:rPr lang="tr-TR" b="1" dirty="0"/>
              <a:t>D</a:t>
            </a:r>
            <a:r>
              <a:rPr lang="tr-TR" b="1" dirty="0" smtClean="0"/>
              <a:t>estek hizmetleri: </a:t>
            </a:r>
            <a:r>
              <a:rPr lang="tr-TR" i="1" dirty="0" smtClean="0"/>
              <a:t>Bilgi işlem, hasta danışmanlığı, sterilizasyon, çamaşırhane, temizlik, güvenlik, yemekhane, arşivleme ve benzeri hizmetler; aydınlatma, asansör, ısıtma, soğutma, havalandırma, tıbbî gaz, su ve enerji temini, atık ve atık su uzaklaştırma hizmetleri de dâhil olmak üzere binaların tamiri, bakımı ve işletilmesi, park ve bahçe bakımı ve kara, hava, deniz ambulans hizmetleri ile morg ve gasilhane hizmetleri. </a:t>
            </a:r>
            <a:endParaRPr lang="en-US" dirty="0" smtClean="0"/>
          </a:p>
          <a:p>
            <a:r>
              <a:rPr lang="tr-TR" dirty="0"/>
              <a:t>T</a:t>
            </a:r>
            <a:r>
              <a:rPr lang="tr-TR" b="1" dirty="0" smtClean="0"/>
              <a:t>ıbbi destek hizmetleri: </a:t>
            </a:r>
            <a:r>
              <a:rPr lang="tr-TR" i="1" dirty="0" smtClean="0"/>
              <a:t>Laboratuvar hizmetleri, radyoloji hizmetleri, fizyoterapi hizmetleri, sterilizasyon ve dezenfeksiyon, radyasyon onkolojisi, diğer tıbbi ekipman vb. hizmetleri.</a:t>
            </a:r>
            <a:endParaRPr lang="en-US" dirty="0" smtClean="0"/>
          </a:p>
          <a:p>
            <a:r>
              <a:rPr lang="tr-TR" dirty="0" smtClean="0"/>
              <a:t>Hizmet ödemelerinde %</a:t>
            </a:r>
            <a:r>
              <a:rPr lang="tr-TR" dirty="0"/>
              <a:t>70 </a:t>
            </a:r>
            <a:r>
              <a:rPr lang="tr-TR" dirty="0" smtClean="0"/>
              <a:t>doluluk garantisi söz konusu </a:t>
            </a:r>
          </a:p>
          <a:p>
            <a:r>
              <a:rPr lang="tr-TR" dirty="0" smtClean="0"/>
              <a:t>Hastane hizmet alım birim fiyatları diğer hastanelerden farklı, sözleşme üzerinde farklılık gösteren fahiş fiyatlar belirlendiği, birim fiyat ve miktarları fizibilite çalışmasına aykırı düzenlendiği; birim fiyat ve garanti tüketim miktarlarının yüksek tutulduğu iddia ediliyor.</a:t>
            </a:r>
            <a:r>
              <a:rPr lang="en-US" dirty="0" smtClean="0"/>
              <a:t> </a:t>
            </a:r>
            <a:r>
              <a:rPr lang="en-US" b="1" dirty="0" err="1" smtClean="0"/>
              <a:t>Ticari</a:t>
            </a:r>
            <a:r>
              <a:rPr lang="en-US" b="1" dirty="0" smtClean="0"/>
              <a:t> </a:t>
            </a:r>
            <a:r>
              <a:rPr lang="en-US" b="1" dirty="0" err="1" smtClean="0"/>
              <a:t>sır</a:t>
            </a:r>
            <a:r>
              <a:rPr lang="en-US" b="1" dirty="0" smtClean="0"/>
              <a:t> </a:t>
            </a:r>
            <a:r>
              <a:rPr lang="en-US" b="1" dirty="0" err="1" smtClean="0"/>
              <a:t>denildiği</a:t>
            </a:r>
            <a:r>
              <a:rPr lang="en-US" b="1" dirty="0" smtClean="0"/>
              <a:t> </a:t>
            </a:r>
            <a:r>
              <a:rPr lang="en-US" b="1" dirty="0" err="1" smtClean="0"/>
              <a:t>için</a:t>
            </a:r>
            <a:r>
              <a:rPr lang="en-US" b="1" dirty="0" smtClean="0"/>
              <a:t> </a:t>
            </a:r>
            <a:r>
              <a:rPr lang="en-US" b="1" dirty="0" err="1" smtClean="0"/>
              <a:t>bu</a:t>
            </a:r>
            <a:r>
              <a:rPr lang="en-US" b="1" dirty="0" smtClean="0"/>
              <a:t> </a:t>
            </a:r>
            <a:r>
              <a:rPr lang="en-US" b="1" dirty="0" err="1" smtClean="0"/>
              <a:t>rakamlar</a:t>
            </a:r>
            <a:r>
              <a:rPr lang="en-US" b="1" dirty="0" smtClean="0"/>
              <a:t> </a:t>
            </a:r>
            <a:r>
              <a:rPr lang="en-US" b="1" dirty="0" err="1" smtClean="0"/>
              <a:t>kamuoyu</a:t>
            </a:r>
            <a:r>
              <a:rPr lang="en-US" b="1" dirty="0" smtClean="0"/>
              <a:t> </a:t>
            </a:r>
            <a:r>
              <a:rPr lang="en-US" b="1" dirty="0" err="1" smtClean="0"/>
              <a:t>ile</a:t>
            </a:r>
            <a:r>
              <a:rPr lang="en-US" b="1" dirty="0" smtClean="0"/>
              <a:t> </a:t>
            </a:r>
            <a:r>
              <a:rPr lang="en-US" b="1" dirty="0" err="1" smtClean="0"/>
              <a:t>paylaşılmıyor</a:t>
            </a:r>
            <a:r>
              <a:rPr lang="en-US" dirty="0" smtClean="0"/>
              <a:t>.</a:t>
            </a:r>
          </a:p>
          <a:p>
            <a:endParaRPr lang="tr-TR" dirty="0"/>
          </a:p>
        </p:txBody>
      </p:sp>
    </p:spTree>
    <p:extLst>
      <p:ext uri="{BB962C8B-B14F-4D97-AF65-F5344CB8AC3E}">
        <p14:creationId xmlns:p14="http://schemas.microsoft.com/office/powerpoint/2010/main" val="32022567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47148" y="624110"/>
            <a:ext cx="9657465" cy="745016"/>
          </a:xfrm>
        </p:spPr>
        <p:txBody>
          <a:bodyPr>
            <a:normAutofit fontScale="90000"/>
          </a:bodyPr>
          <a:lstStyle/>
          <a:p>
            <a:r>
              <a:rPr lang="tr-TR" sz="2800" b="1" dirty="0" smtClean="0"/>
              <a:t>Şirkete devredilen hizmetler yelpazesi her geçen gün genişleyebilir...</a:t>
            </a:r>
            <a:r>
              <a:rPr lang="tr-TR" sz="2800" dirty="0" smtClean="0"/>
              <a:t/>
            </a:r>
            <a:br>
              <a:rPr lang="tr-TR" sz="2800" dirty="0" smtClean="0"/>
            </a:br>
            <a:endParaRPr lang="tr-TR" sz="2800" dirty="0"/>
          </a:p>
        </p:txBody>
      </p:sp>
      <p:sp>
        <p:nvSpPr>
          <p:cNvPr id="3" name="İçerik Yer Tutucusu 2"/>
          <p:cNvSpPr>
            <a:spLocks noGrp="1"/>
          </p:cNvSpPr>
          <p:nvPr>
            <p:ph idx="1"/>
          </p:nvPr>
        </p:nvSpPr>
        <p:spPr>
          <a:xfrm>
            <a:off x="1764686" y="1633054"/>
            <a:ext cx="9739927" cy="4651728"/>
          </a:xfrm>
        </p:spPr>
        <p:txBody>
          <a:bodyPr>
            <a:normAutofit/>
          </a:bodyPr>
          <a:lstStyle/>
          <a:p>
            <a:pPr lvl="0"/>
            <a:endParaRPr lang="tr-TR" dirty="0" smtClean="0"/>
          </a:p>
          <a:p>
            <a:pPr>
              <a:buNone/>
            </a:pPr>
            <a:endParaRPr lang="tr-TR" dirty="0" smtClean="0"/>
          </a:p>
          <a:p>
            <a:r>
              <a:rPr lang="tr-TR" sz="2400" b="1" u="sng" dirty="0" smtClean="0"/>
              <a:t>En büyük kaygı </a:t>
            </a:r>
            <a:r>
              <a:rPr lang="tr-TR" b="1" dirty="0" smtClean="0"/>
              <a:t>asıl iş olarak görülen sağlık hizmetlerinin de hizmet kapsamına alınması</a:t>
            </a:r>
          </a:p>
          <a:p>
            <a:r>
              <a:rPr lang="tr-TR" b="1" dirty="0" smtClean="0"/>
              <a:t>Bu gerçekleşirse şirket için karlı olan her türlü hizmet ameliyattan tutun da yataklı ve ayaktan tedavi edici hizmetlerinin tümü şirkete devredilebilir.</a:t>
            </a:r>
          </a:p>
          <a:p>
            <a:r>
              <a:rPr lang="tr-TR" sz="2200" b="1" u="sng" dirty="0" smtClean="0"/>
              <a:t>Dünya örneklerinden şirkete devredilen hizmetler yelpazesinin çok daha fazla genişlediğini birinci basamak dediğimiz sağlık ocakları-aile sağlık merkezlerinin dahi şirkete devredilebildiğini görüyoruz. Hatta tıp eğitimi, hem lisans hem de lisanüstü. Tüm sağlıkçı yetiştiren okullar dahil...</a:t>
            </a:r>
            <a:endParaRPr lang="tr-TR" sz="2200" b="1" u="sng" dirty="0"/>
          </a:p>
        </p:txBody>
      </p:sp>
    </p:spTree>
    <p:extLst>
      <p:ext uri="{BB962C8B-B14F-4D97-AF65-F5344CB8AC3E}">
        <p14:creationId xmlns:p14="http://schemas.microsoft.com/office/powerpoint/2010/main" val="3202256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Facet</Template>
  <TotalTime>362</TotalTime>
  <Words>3087</Words>
  <Application>Microsoft Office PowerPoint</Application>
  <PresentationFormat>Geniş ekran</PresentationFormat>
  <Paragraphs>233</Paragraphs>
  <Slides>36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36</vt:i4>
      </vt:variant>
    </vt:vector>
  </HeadingPairs>
  <TitlesOfParts>
    <vt:vector size="41" baseType="lpstr">
      <vt:lpstr>Arial</vt:lpstr>
      <vt:lpstr>Century Gothic</vt:lpstr>
      <vt:lpstr>Times New Roman</vt:lpstr>
      <vt:lpstr>Wingdings 3</vt:lpstr>
      <vt:lpstr>Duman</vt:lpstr>
      <vt:lpstr>ŞEHİR HASTANELERİ PROJESİ NEDİR? KİMİN İHTİYACI ESAS ALINMIŞTIR?</vt:lpstr>
      <vt:lpstr>PowerPoint Sunusu</vt:lpstr>
      <vt:lpstr>Hastanelerin Yapılmasında Öne Sürülen Gerekçeler</vt:lpstr>
      <vt:lpstr>PowerPoint Sunusu</vt:lpstr>
      <vt:lpstr>Kamu Özel Ortaklığının Tercih Edilmesinde Öne Sürülen Gerekçeler</vt:lpstr>
      <vt:lpstr>PowerPoint Sunusu</vt:lpstr>
      <vt:lpstr>RİSK PAYLAŞIMININ NEREDEYSE TÜMÜ KAMUYA AİT! Şirketler İçin İse Neredeyse Sıfır Risk Söz Konusu!</vt:lpstr>
      <vt:lpstr>Şirkete Devredilen Hizmetler</vt:lpstr>
      <vt:lpstr>Şirkete devredilen hizmetler yelpazesi her geçen gün genişleyebilir... </vt:lpstr>
      <vt:lpstr>Hastane sınırları içinde tüm ticari alanların işletilmesi şirkete ait... </vt:lpstr>
      <vt:lpstr>HASTANECİLİK HİZMETLERİ AÇISINDAN TEKNİK SORUNLAR İÇERİYOR</vt:lpstr>
      <vt:lpstr>HASTANECİLİK HİZMETLERİ AÇISINDAN TEKNİK SORUNLAR İÇERİYOR</vt:lpstr>
      <vt:lpstr>PowerPoint Sunusu</vt:lpstr>
      <vt:lpstr>BÜYÜK BİR SOYGUN SÖZKONUSU BİR YATIR ÜÇ KAZAN</vt:lpstr>
      <vt:lpstr>PowerPoint Sunusu</vt:lpstr>
      <vt:lpstr>Şirket ne kazanıyor özetleyelim isterseniz</vt:lpstr>
      <vt:lpstr>EKOLOJİ VE ŞEHİR PLANLAMASI AÇISINDAN CİDDİ SORUNLAR İÇERİYOR</vt:lpstr>
      <vt:lpstr>Sağlık Emekçileri Nasıl Etkilenecek?</vt:lpstr>
      <vt:lpstr>PowerPoint Sunusu</vt:lpstr>
      <vt:lpstr>PowerPoint Sunusu</vt:lpstr>
      <vt:lpstr>PowerPoint Sunusu</vt:lpstr>
      <vt:lpstr>PowerPoint Sunusu</vt:lpstr>
      <vt:lpstr>BU HASTANELERE İHTİYAÇ VAR MIYDI? İHTİYAÇ NEYE GÖRE, KİMLERLE SAPTANDI? Neden tartışmalara akademi, meslek örgütleri (TTB, TMMOB, …), sendikalar, siyasi partiler ve toplum katılmıyor?  </vt:lpstr>
      <vt:lpstr>PowerPoint Sunusu</vt:lpstr>
      <vt:lpstr>Vatandaşların Sıkıntıları...</vt:lpstr>
      <vt:lpstr>Sağlık Emekçilerinin Sıkıntıları...</vt:lpstr>
      <vt:lpstr>PowerPoint Sunusu</vt:lpstr>
      <vt:lpstr>Beklenen tehditler…</vt:lpstr>
      <vt:lpstr>İNGİLTERE deneyiminden ders çıkartılabilir...</vt:lpstr>
      <vt:lpstr>İNGİLTERE deneyiminden çıkartılacak dersler...</vt:lpstr>
      <vt:lpstr>PowerPoint Sunusu</vt:lpstr>
      <vt:lpstr>PowerPoint Sunusu</vt:lpstr>
      <vt:lpstr>PowerPoint Sunusu</vt:lpstr>
      <vt:lpstr>PowerPoint Sunusu</vt:lpstr>
      <vt:lpstr>ya da sağlıkta yeni KURUCU DÖNEM</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ŞEHİR HASTANELERİ PROJESİ NEDİR?</dc:title>
  <dc:creator>ARSİV</dc:creator>
  <cp:lastModifiedBy>ARSİV</cp:lastModifiedBy>
  <cp:revision>28</cp:revision>
  <cp:lastPrinted>2018-06-19T10:06:10Z</cp:lastPrinted>
  <dcterms:created xsi:type="dcterms:W3CDTF">2018-06-14T01:50:09Z</dcterms:created>
  <dcterms:modified xsi:type="dcterms:W3CDTF">2018-06-20T12:28:24Z</dcterms:modified>
</cp:coreProperties>
</file>