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9" r:id="rId1"/>
  </p:sldMasterIdLst>
  <p:notesMasterIdLst>
    <p:notesMasterId r:id="rId35"/>
  </p:notesMasterIdLst>
  <p:sldIdLst>
    <p:sldId id="257" r:id="rId2"/>
    <p:sldId id="271" r:id="rId3"/>
    <p:sldId id="272" r:id="rId4"/>
    <p:sldId id="273" r:id="rId5"/>
    <p:sldId id="282" r:id="rId6"/>
    <p:sldId id="274" r:id="rId7"/>
    <p:sldId id="275" r:id="rId8"/>
    <p:sldId id="298" r:id="rId9"/>
    <p:sldId id="276" r:id="rId10"/>
    <p:sldId id="299" r:id="rId11"/>
    <p:sldId id="277" r:id="rId12"/>
    <p:sldId id="300" r:id="rId13"/>
    <p:sldId id="258" r:id="rId14"/>
    <p:sldId id="259" r:id="rId15"/>
    <p:sldId id="283" r:id="rId16"/>
    <p:sldId id="288" r:id="rId17"/>
    <p:sldId id="261" r:id="rId18"/>
    <p:sldId id="278" r:id="rId19"/>
    <p:sldId id="279" r:id="rId20"/>
    <p:sldId id="262" r:id="rId21"/>
    <p:sldId id="263" r:id="rId22"/>
    <p:sldId id="264" r:id="rId23"/>
    <p:sldId id="265" r:id="rId24"/>
    <p:sldId id="266" r:id="rId25"/>
    <p:sldId id="295" r:id="rId26"/>
    <p:sldId id="296" r:id="rId27"/>
    <p:sldId id="297" r:id="rId28"/>
    <p:sldId id="289" r:id="rId29"/>
    <p:sldId id="290" r:id="rId30"/>
    <p:sldId id="291" r:id="rId31"/>
    <p:sldId id="292" r:id="rId32"/>
    <p:sldId id="293" r:id="rId33"/>
    <p:sldId id="294" r:id="rId34"/>
  </p:sldIdLst>
  <p:sldSz cx="12192000" cy="6858000"/>
  <p:notesSz cx="6858000" cy="9947275"/>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0" d="100"/>
          <a:sy n="70" d="100"/>
        </p:scale>
        <p:origin x="53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99091"/>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99091"/>
          </a:xfrm>
          <a:prstGeom prst="rect">
            <a:avLst/>
          </a:prstGeom>
        </p:spPr>
        <p:txBody>
          <a:bodyPr vert="horz" lIns="91440" tIns="45720" rIns="91440" bIns="45720" rtlCol="0"/>
          <a:lstStyle>
            <a:lvl1pPr algn="r">
              <a:defRPr sz="1200"/>
            </a:lvl1pPr>
          </a:lstStyle>
          <a:p>
            <a:fld id="{D0936AEC-013C-4EE4-8224-CBD1F52265EA}" type="datetimeFigureOut">
              <a:rPr lang="tr-TR" smtClean="0"/>
              <a:t>16.01.2020</a:t>
            </a:fld>
            <a:endParaRPr lang="tr-TR"/>
          </a:p>
        </p:txBody>
      </p:sp>
      <p:sp>
        <p:nvSpPr>
          <p:cNvPr id="4" name="Slayt Görüntüsü Yer Tutucusu 3"/>
          <p:cNvSpPr>
            <a:spLocks noGrp="1" noRot="1" noChangeAspect="1"/>
          </p:cNvSpPr>
          <p:nvPr>
            <p:ph type="sldImg" idx="2"/>
          </p:nvPr>
        </p:nvSpPr>
        <p:spPr>
          <a:xfrm>
            <a:off x="444500" y="1243013"/>
            <a:ext cx="5969000" cy="3357562"/>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787126"/>
            <a:ext cx="5486400" cy="391674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448185"/>
            <a:ext cx="2971800" cy="49909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9448185"/>
            <a:ext cx="2971800" cy="499090"/>
          </a:xfrm>
          <a:prstGeom prst="rect">
            <a:avLst/>
          </a:prstGeom>
        </p:spPr>
        <p:txBody>
          <a:bodyPr vert="horz" lIns="91440" tIns="45720" rIns="91440" bIns="45720" rtlCol="0" anchor="b"/>
          <a:lstStyle>
            <a:lvl1pPr algn="r">
              <a:defRPr sz="1200"/>
            </a:lvl1pPr>
          </a:lstStyle>
          <a:p>
            <a:fld id="{B8D883A3-8102-4002-A57E-2A6403379D63}" type="slidenum">
              <a:rPr lang="tr-TR" smtClean="0"/>
              <a:t>‹#›</a:t>
            </a:fld>
            <a:endParaRPr lang="tr-TR"/>
          </a:p>
        </p:txBody>
      </p:sp>
    </p:spTree>
    <p:extLst>
      <p:ext uri="{BB962C8B-B14F-4D97-AF65-F5344CB8AC3E}">
        <p14:creationId xmlns:p14="http://schemas.microsoft.com/office/powerpoint/2010/main" val="22269804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B8D883A3-8102-4002-A57E-2A6403379D63}" type="slidenum">
              <a:rPr lang="tr-TR" smtClean="0"/>
              <a:t>1</a:t>
            </a:fld>
            <a:endParaRPr lang="tr-TR"/>
          </a:p>
        </p:txBody>
      </p:sp>
    </p:spTree>
    <p:extLst>
      <p:ext uri="{BB962C8B-B14F-4D97-AF65-F5344CB8AC3E}">
        <p14:creationId xmlns:p14="http://schemas.microsoft.com/office/powerpoint/2010/main" val="38056455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F15A5926-5135-4126-BCFD-2E04A68DC83A}" type="slidenum">
              <a:rPr lang="tr-TR" smtClean="0"/>
              <a:t>13</a:t>
            </a:fld>
            <a:endParaRPr lang="tr-TR"/>
          </a:p>
        </p:txBody>
      </p:sp>
    </p:spTree>
    <p:extLst>
      <p:ext uri="{BB962C8B-B14F-4D97-AF65-F5344CB8AC3E}">
        <p14:creationId xmlns:p14="http://schemas.microsoft.com/office/powerpoint/2010/main" val="15814999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547F92EF-6C7E-4A6C-8547-4479490BD40F}" type="datetime1">
              <a:rPr lang="tr-TR" smtClean="0"/>
              <a:t>16.01.2020</a:t>
            </a:fld>
            <a:endParaRPr lang="tr-TR"/>
          </a:p>
        </p:txBody>
      </p:sp>
      <p:sp>
        <p:nvSpPr>
          <p:cNvPr id="5" name="Footer Placeholder 4"/>
          <p:cNvSpPr>
            <a:spLocks noGrp="1"/>
          </p:cNvSpPr>
          <p:nvPr>
            <p:ph type="ftr" sz="quarter" idx="11"/>
          </p:nvPr>
        </p:nvSpPr>
        <p:spPr/>
        <p:txBody>
          <a:bodyPr/>
          <a:lstStyle/>
          <a:p>
            <a:r>
              <a:rPr lang="tr-TR" smtClean="0"/>
              <a:t>Prof. Dr. Mustafa Durmuş</a:t>
            </a:r>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DC3654F-C8C9-45D7-92DD-F4BEC8912193}" type="slidenum">
              <a:rPr lang="tr-TR" smtClean="0"/>
              <a:t>‹#›</a:t>
            </a:fld>
            <a:endParaRPr lang="tr-TR"/>
          </a:p>
        </p:txBody>
      </p:sp>
    </p:spTree>
    <p:extLst>
      <p:ext uri="{BB962C8B-B14F-4D97-AF65-F5344CB8AC3E}">
        <p14:creationId xmlns:p14="http://schemas.microsoft.com/office/powerpoint/2010/main" val="8515640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DB15B0F-C727-49F0-8696-B01C7D406234}" type="datetime1">
              <a:rPr lang="tr-TR" smtClean="0"/>
              <a:t>16.01.2020</a:t>
            </a:fld>
            <a:endParaRPr lang="tr-TR"/>
          </a:p>
        </p:txBody>
      </p:sp>
      <p:sp>
        <p:nvSpPr>
          <p:cNvPr id="5" name="Footer Placeholder 4"/>
          <p:cNvSpPr>
            <a:spLocks noGrp="1"/>
          </p:cNvSpPr>
          <p:nvPr>
            <p:ph type="ftr" sz="quarter" idx="11"/>
          </p:nvPr>
        </p:nvSpPr>
        <p:spPr/>
        <p:txBody>
          <a:bodyPr/>
          <a:lstStyle/>
          <a:p>
            <a:r>
              <a:rPr lang="tr-TR" smtClean="0"/>
              <a:t>Prof. Dr. Mustafa Durmuş</a:t>
            </a:r>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DC3654F-C8C9-45D7-92DD-F4BEC8912193}" type="slidenum">
              <a:rPr lang="tr-TR" smtClean="0"/>
              <a:t>‹#›</a:t>
            </a:fld>
            <a:endParaRPr lang="tr-TR"/>
          </a:p>
        </p:txBody>
      </p:sp>
    </p:spTree>
    <p:extLst>
      <p:ext uri="{BB962C8B-B14F-4D97-AF65-F5344CB8AC3E}">
        <p14:creationId xmlns:p14="http://schemas.microsoft.com/office/powerpoint/2010/main" val="29894587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AF7E762-8165-4DF9-A5F9-C4A60ECFBEAD}" type="datetime1">
              <a:rPr lang="tr-TR" smtClean="0"/>
              <a:t>16.01.2020</a:t>
            </a:fld>
            <a:endParaRPr lang="tr-TR"/>
          </a:p>
        </p:txBody>
      </p:sp>
      <p:sp>
        <p:nvSpPr>
          <p:cNvPr id="5" name="Footer Placeholder 4"/>
          <p:cNvSpPr>
            <a:spLocks noGrp="1"/>
          </p:cNvSpPr>
          <p:nvPr>
            <p:ph type="ftr" sz="quarter" idx="11"/>
          </p:nvPr>
        </p:nvSpPr>
        <p:spPr/>
        <p:txBody>
          <a:bodyPr/>
          <a:lstStyle/>
          <a:p>
            <a:r>
              <a:rPr lang="tr-TR" smtClean="0"/>
              <a:t>Prof. Dr. Mustafa Durmuş</a:t>
            </a:r>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DC3654F-C8C9-45D7-92DD-F4BEC8912193}"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382357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31E76FE1-CA21-4350-9F91-86B2C478B2C6}" type="datetime1">
              <a:rPr lang="tr-TR" smtClean="0"/>
              <a:t>16.01.2020</a:t>
            </a:fld>
            <a:endParaRPr lang="tr-TR"/>
          </a:p>
        </p:txBody>
      </p:sp>
      <p:sp>
        <p:nvSpPr>
          <p:cNvPr id="6" name="Footer Placeholder 5"/>
          <p:cNvSpPr>
            <a:spLocks noGrp="1"/>
          </p:cNvSpPr>
          <p:nvPr>
            <p:ph type="ftr" sz="quarter" idx="11"/>
          </p:nvPr>
        </p:nvSpPr>
        <p:spPr/>
        <p:txBody>
          <a:bodyPr/>
          <a:lstStyle/>
          <a:p>
            <a:r>
              <a:rPr lang="tr-TR" smtClean="0"/>
              <a:t>Prof. Dr. Mustafa Durmuş</a:t>
            </a:r>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C3654F-C8C9-45D7-92DD-F4BEC8912193}" type="slidenum">
              <a:rPr lang="tr-TR" smtClean="0"/>
              <a:t>‹#›</a:t>
            </a:fld>
            <a:endParaRPr lang="tr-TR"/>
          </a:p>
        </p:txBody>
      </p:sp>
    </p:spTree>
    <p:extLst>
      <p:ext uri="{BB962C8B-B14F-4D97-AF65-F5344CB8AC3E}">
        <p14:creationId xmlns:p14="http://schemas.microsoft.com/office/powerpoint/2010/main" val="8214577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58AC7A03-8A1B-4003-80AD-61F7876B1E83}" type="datetime1">
              <a:rPr lang="tr-TR" smtClean="0"/>
              <a:t>16.01.2020</a:t>
            </a:fld>
            <a:endParaRPr lang="tr-TR"/>
          </a:p>
        </p:txBody>
      </p:sp>
      <p:sp>
        <p:nvSpPr>
          <p:cNvPr id="6" name="Footer Placeholder 5"/>
          <p:cNvSpPr>
            <a:spLocks noGrp="1"/>
          </p:cNvSpPr>
          <p:nvPr>
            <p:ph type="ftr" sz="quarter" idx="11"/>
          </p:nvPr>
        </p:nvSpPr>
        <p:spPr/>
        <p:txBody>
          <a:bodyPr/>
          <a:lstStyle/>
          <a:p>
            <a:r>
              <a:rPr lang="tr-TR" smtClean="0"/>
              <a:t>Prof. Dr. Mustafa Durmuş</a:t>
            </a:r>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C3654F-C8C9-45D7-92DD-F4BEC8912193}"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587021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56436396-5A82-4B34-91B3-6434C1E537BC}" type="datetime1">
              <a:rPr lang="tr-TR" smtClean="0"/>
              <a:t>16.01.2020</a:t>
            </a:fld>
            <a:endParaRPr lang="tr-TR"/>
          </a:p>
        </p:txBody>
      </p:sp>
      <p:sp>
        <p:nvSpPr>
          <p:cNvPr id="6" name="Footer Placeholder 5"/>
          <p:cNvSpPr>
            <a:spLocks noGrp="1"/>
          </p:cNvSpPr>
          <p:nvPr>
            <p:ph type="ftr" sz="quarter" idx="11"/>
          </p:nvPr>
        </p:nvSpPr>
        <p:spPr/>
        <p:txBody>
          <a:bodyPr/>
          <a:lstStyle/>
          <a:p>
            <a:r>
              <a:rPr lang="tr-TR" smtClean="0"/>
              <a:t>Prof. Dr. Mustafa Durmuş</a:t>
            </a:r>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C3654F-C8C9-45D7-92DD-F4BEC8912193}" type="slidenum">
              <a:rPr lang="tr-TR" smtClean="0"/>
              <a:t>‹#›</a:t>
            </a:fld>
            <a:endParaRPr lang="tr-TR"/>
          </a:p>
        </p:txBody>
      </p:sp>
    </p:spTree>
    <p:extLst>
      <p:ext uri="{BB962C8B-B14F-4D97-AF65-F5344CB8AC3E}">
        <p14:creationId xmlns:p14="http://schemas.microsoft.com/office/powerpoint/2010/main" val="3650919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22A5E01-F87C-42EE-954E-FDAC3AFDA74A}" type="datetime1">
              <a:rPr lang="tr-TR" smtClean="0"/>
              <a:t>16.01.2020</a:t>
            </a:fld>
            <a:endParaRPr lang="tr-TR"/>
          </a:p>
        </p:txBody>
      </p:sp>
      <p:sp>
        <p:nvSpPr>
          <p:cNvPr id="5" name="Footer Placeholder 4"/>
          <p:cNvSpPr>
            <a:spLocks noGrp="1"/>
          </p:cNvSpPr>
          <p:nvPr>
            <p:ph type="ftr" sz="quarter" idx="11"/>
          </p:nvPr>
        </p:nvSpPr>
        <p:spPr/>
        <p:txBody>
          <a:bodyPr/>
          <a:lstStyle/>
          <a:p>
            <a:r>
              <a:rPr lang="tr-TR" smtClean="0"/>
              <a:t>Prof. Dr. Mustafa Durmuş</a:t>
            </a:r>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DC3654F-C8C9-45D7-92DD-F4BEC8912193}" type="slidenum">
              <a:rPr lang="tr-TR" smtClean="0"/>
              <a:t>‹#›</a:t>
            </a:fld>
            <a:endParaRPr lang="tr-TR"/>
          </a:p>
        </p:txBody>
      </p:sp>
    </p:spTree>
    <p:extLst>
      <p:ext uri="{BB962C8B-B14F-4D97-AF65-F5344CB8AC3E}">
        <p14:creationId xmlns:p14="http://schemas.microsoft.com/office/powerpoint/2010/main" val="34301061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5B58327-0654-4895-B04A-1EEF5EEF1ABD}" type="datetime1">
              <a:rPr lang="tr-TR" smtClean="0"/>
              <a:t>16.01.2020</a:t>
            </a:fld>
            <a:endParaRPr lang="tr-TR"/>
          </a:p>
        </p:txBody>
      </p:sp>
      <p:sp>
        <p:nvSpPr>
          <p:cNvPr id="5" name="Footer Placeholder 4"/>
          <p:cNvSpPr>
            <a:spLocks noGrp="1"/>
          </p:cNvSpPr>
          <p:nvPr>
            <p:ph type="ftr" sz="quarter" idx="11"/>
          </p:nvPr>
        </p:nvSpPr>
        <p:spPr/>
        <p:txBody>
          <a:bodyPr/>
          <a:lstStyle/>
          <a:p>
            <a:r>
              <a:rPr lang="tr-TR" smtClean="0"/>
              <a:t>Prof. Dr. Mustafa Durmuş</a:t>
            </a:r>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DC3654F-C8C9-45D7-92DD-F4BEC8912193}" type="slidenum">
              <a:rPr lang="tr-TR" smtClean="0"/>
              <a:t>‹#›</a:t>
            </a:fld>
            <a:endParaRPr lang="tr-TR"/>
          </a:p>
        </p:txBody>
      </p:sp>
    </p:spTree>
    <p:extLst>
      <p:ext uri="{BB962C8B-B14F-4D97-AF65-F5344CB8AC3E}">
        <p14:creationId xmlns:p14="http://schemas.microsoft.com/office/powerpoint/2010/main" val="4451585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17A7F10-5EBD-4F06-B65B-ECACE761BF5F}" type="datetime1">
              <a:rPr lang="tr-TR" smtClean="0"/>
              <a:t>16.01.2020</a:t>
            </a:fld>
            <a:endParaRPr lang="tr-TR"/>
          </a:p>
        </p:txBody>
      </p:sp>
      <p:sp>
        <p:nvSpPr>
          <p:cNvPr id="5" name="Footer Placeholder 4"/>
          <p:cNvSpPr>
            <a:spLocks noGrp="1"/>
          </p:cNvSpPr>
          <p:nvPr>
            <p:ph type="ftr" sz="quarter" idx="11"/>
          </p:nvPr>
        </p:nvSpPr>
        <p:spPr/>
        <p:txBody>
          <a:bodyPr/>
          <a:lstStyle/>
          <a:p>
            <a:r>
              <a:rPr lang="tr-TR" smtClean="0"/>
              <a:t>Prof. Dr. Mustafa Durmuş</a:t>
            </a:r>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DC3654F-C8C9-45D7-92DD-F4BEC8912193}" type="slidenum">
              <a:rPr lang="tr-TR" smtClean="0"/>
              <a:t>‹#›</a:t>
            </a:fld>
            <a:endParaRPr lang="tr-TR"/>
          </a:p>
        </p:txBody>
      </p:sp>
    </p:spTree>
    <p:extLst>
      <p:ext uri="{BB962C8B-B14F-4D97-AF65-F5344CB8AC3E}">
        <p14:creationId xmlns:p14="http://schemas.microsoft.com/office/powerpoint/2010/main" val="33822283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020F080-B617-4F2E-AE06-6DD4BB206ED5}" type="datetime1">
              <a:rPr lang="tr-TR" smtClean="0"/>
              <a:t>16.01.2020</a:t>
            </a:fld>
            <a:endParaRPr lang="tr-TR"/>
          </a:p>
        </p:txBody>
      </p:sp>
      <p:sp>
        <p:nvSpPr>
          <p:cNvPr id="5" name="Footer Placeholder 4"/>
          <p:cNvSpPr>
            <a:spLocks noGrp="1"/>
          </p:cNvSpPr>
          <p:nvPr>
            <p:ph type="ftr" sz="quarter" idx="11"/>
          </p:nvPr>
        </p:nvSpPr>
        <p:spPr/>
        <p:txBody>
          <a:bodyPr/>
          <a:lstStyle/>
          <a:p>
            <a:r>
              <a:rPr lang="tr-TR" smtClean="0"/>
              <a:t>Prof. Dr. Mustafa Durmuş</a:t>
            </a:r>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DC3654F-C8C9-45D7-92DD-F4BEC8912193}" type="slidenum">
              <a:rPr lang="tr-TR" smtClean="0"/>
              <a:t>‹#›</a:t>
            </a:fld>
            <a:endParaRPr lang="tr-TR"/>
          </a:p>
        </p:txBody>
      </p:sp>
    </p:spTree>
    <p:extLst>
      <p:ext uri="{BB962C8B-B14F-4D97-AF65-F5344CB8AC3E}">
        <p14:creationId xmlns:p14="http://schemas.microsoft.com/office/powerpoint/2010/main" val="3090043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3563D782-C18E-488D-9713-9C8F1F595852}" type="datetime1">
              <a:rPr lang="tr-TR" smtClean="0"/>
              <a:t>16.01.2020</a:t>
            </a:fld>
            <a:endParaRPr lang="tr-TR"/>
          </a:p>
        </p:txBody>
      </p:sp>
      <p:sp>
        <p:nvSpPr>
          <p:cNvPr id="6" name="Footer Placeholder 5"/>
          <p:cNvSpPr>
            <a:spLocks noGrp="1"/>
          </p:cNvSpPr>
          <p:nvPr>
            <p:ph type="ftr" sz="quarter" idx="11"/>
          </p:nvPr>
        </p:nvSpPr>
        <p:spPr/>
        <p:txBody>
          <a:bodyPr/>
          <a:lstStyle/>
          <a:p>
            <a:r>
              <a:rPr lang="tr-TR" smtClean="0"/>
              <a:t>Prof. Dr. Mustafa Durmuş</a:t>
            </a:r>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DC3654F-C8C9-45D7-92DD-F4BEC8912193}" type="slidenum">
              <a:rPr lang="tr-TR" smtClean="0"/>
              <a:t>‹#›</a:t>
            </a:fld>
            <a:endParaRPr lang="tr-TR"/>
          </a:p>
        </p:txBody>
      </p:sp>
    </p:spTree>
    <p:extLst>
      <p:ext uri="{BB962C8B-B14F-4D97-AF65-F5344CB8AC3E}">
        <p14:creationId xmlns:p14="http://schemas.microsoft.com/office/powerpoint/2010/main" val="42013256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19D7DE7-34B2-4660-B4E2-1DDEE057A0D3}" type="datetime1">
              <a:rPr lang="tr-TR" smtClean="0"/>
              <a:t>16.01.2020</a:t>
            </a:fld>
            <a:endParaRPr lang="tr-TR"/>
          </a:p>
        </p:txBody>
      </p:sp>
      <p:sp>
        <p:nvSpPr>
          <p:cNvPr id="8" name="Footer Placeholder 7"/>
          <p:cNvSpPr>
            <a:spLocks noGrp="1"/>
          </p:cNvSpPr>
          <p:nvPr>
            <p:ph type="ftr" sz="quarter" idx="11"/>
          </p:nvPr>
        </p:nvSpPr>
        <p:spPr/>
        <p:txBody>
          <a:bodyPr/>
          <a:lstStyle/>
          <a:p>
            <a:r>
              <a:rPr lang="tr-TR" smtClean="0"/>
              <a:t>Prof. Dr. Mustafa Durmuş</a:t>
            </a:r>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DC3654F-C8C9-45D7-92DD-F4BEC8912193}" type="slidenum">
              <a:rPr lang="tr-TR" smtClean="0"/>
              <a:t>‹#›</a:t>
            </a:fld>
            <a:endParaRPr lang="tr-TR"/>
          </a:p>
        </p:txBody>
      </p:sp>
    </p:spTree>
    <p:extLst>
      <p:ext uri="{BB962C8B-B14F-4D97-AF65-F5344CB8AC3E}">
        <p14:creationId xmlns:p14="http://schemas.microsoft.com/office/powerpoint/2010/main" val="24361196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E199E07-A0A2-484F-B3AC-792E13BCCF91}" type="datetime1">
              <a:rPr lang="tr-TR" smtClean="0"/>
              <a:t>16.01.2020</a:t>
            </a:fld>
            <a:endParaRPr lang="tr-TR"/>
          </a:p>
        </p:txBody>
      </p:sp>
      <p:sp>
        <p:nvSpPr>
          <p:cNvPr id="4" name="Footer Placeholder 3"/>
          <p:cNvSpPr>
            <a:spLocks noGrp="1"/>
          </p:cNvSpPr>
          <p:nvPr>
            <p:ph type="ftr" sz="quarter" idx="11"/>
          </p:nvPr>
        </p:nvSpPr>
        <p:spPr/>
        <p:txBody>
          <a:bodyPr/>
          <a:lstStyle/>
          <a:p>
            <a:r>
              <a:rPr lang="tr-TR" smtClean="0"/>
              <a:t>Prof. Dr. Mustafa Durmuş</a:t>
            </a:r>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DC3654F-C8C9-45D7-92DD-F4BEC8912193}" type="slidenum">
              <a:rPr lang="tr-TR" smtClean="0"/>
              <a:t>‹#›</a:t>
            </a:fld>
            <a:endParaRPr lang="tr-TR"/>
          </a:p>
        </p:txBody>
      </p:sp>
    </p:spTree>
    <p:extLst>
      <p:ext uri="{BB962C8B-B14F-4D97-AF65-F5344CB8AC3E}">
        <p14:creationId xmlns:p14="http://schemas.microsoft.com/office/powerpoint/2010/main" val="3252661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DA8D8F-0B33-438D-B268-F18E34F01EE9}" type="datetime1">
              <a:rPr lang="tr-TR" smtClean="0"/>
              <a:t>16.01.2020</a:t>
            </a:fld>
            <a:endParaRPr lang="tr-TR"/>
          </a:p>
        </p:txBody>
      </p:sp>
      <p:sp>
        <p:nvSpPr>
          <p:cNvPr id="3" name="Footer Placeholder 2"/>
          <p:cNvSpPr>
            <a:spLocks noGrp="1"/>
          </p:cNvSpPr>
          <p:nvPr>
            <p:ph type="ftr" sz="quarter" idx="11"/>
          </p:nvPr>
        </p:nvSpPr>
        <p:spPr/>
        <p:txBody>
          <a:bodyPr/>
          <a:lstStyle/>
          <a:p>
            <a:r>
              <a:rPr lang="tr-TR" smtClean="0"/>
              <a:t>Prof. Dr. Mustafa Durmuş</a:t>
            </a:r>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DC3654F-C8C9-45D7-92DD-F4BEC8912193}" type="slidenum">
              <a:rPr lang="tr-TR" smtClean="0"/>
              <a:t>‹#›</a:t>
            </a:fld>
            <a:endParaRPr lang="tr-TR"/>
          </a:p>
        </p:txBody>
      </p:sp>
    </p:spTree>
    <p:extLst>
      <p:ext uri="{BB962C8B-B14F-4D97-AF65-F5344CB8AC3E}">
        <p14:creationId xmlns:p14="http://schemas.microsoft.com/office/powerpoint/2010/main" val="19192761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336DACA-9C70-444D-B860-950240A48971}" type="datetime1">
              <a:rPr lang="tr-TR" smtClean="0"/>
              <a:t>16.01.2020</a:t>
            </a:fld>
            <a:endParaRPr lang="tr-TR"/>
          </a:p>
        </p:txBody>
      </p:sp>
      <p:sp>
        <p:nvSpPr>
          <p:cNvPr id="6" name="Footer Placeholder 5"/>
          <p:cNvSpPr>
            <a:spLocks noGrp="1"/>
          </p:cNvSpPr>
          <p:nvPr>
            <p:ph type="ftr" sz="quarter" idx="11"/>
          </p:nvPr>
        </p:nvSpPr>
        <p:spPr/>
        <p:txBody>
          <a:bodyPr/>
          <a:lstStyle/>
          <a:p>
            <a:r>
              <a:rPr lang="tr-TR" smtClean="0"/>
              <a:t>Prof. Dr. Mustafa Durmuş</a:t>
            </a:r>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DC3654F-C8C9-45D7-92DD-F4BEC8912193}" type="slidenum">
              <a:rPr lang="tr-TR" smtClean="0"/>
              <a:t>‹#›</a:t>
            </a:fld>
            <a:endParaRPr lang="tr-TR"/>
          </a:p>
        </p:txBody>
      </p:sp>
    </p:spTree>
    <p:extLst>
      <p:ext uri="{BB962C8B-B14F-4D97-AF65-F5344CB8AC3E}">
        <p14:creationId xmlns:p14="http://schemas.microsoft.com/office/powerpoint/2010/main" val="1535170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90C2D13-3A58-4726-9EAF-B514C6F6C254}" type="datetime1">
              <a:rPr lang="tr-TR" smtClean="0"/>
              <a:t>16.01.2020</a:t>
            </a:fld>
            <a:endParaRPr lang="tr-TR"/>
          </a:p>
        </p:txBody>
      </p:sp>
      <p:sp>
        <p:nvSpPr>
          <p:cNvPr id="6" name="Footer Placeholder 5"/>
          <p:cNvSpPr>
            <a:spLocks noGrp="1"/>
          </p:cNvSpPr>
          <p:nvPr>
            <p:ph type="ftr" sz="quarter" idx="11"/>
          </p:nvPr>
        </p:nvSpPr>
        <p:spPr/>
        <p:txBody>
          <a:bodyPr/>
          <a:lstStyle/>
          <a:p>
            <a:r>
              <a:rPr lang="tr-TR" smtClean="0"/>
              <a:t>Prof. Dr. Mustafa Durmuş</a:t>
            </a:r>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C3654F-C8C9-45D7-92DD-F4BEC8912193}" type="slidenum">
              <a:rPr lang="tr-TR" smtClean="0"/>
              <a:t>‹#›</a:t>
            </a:fld>
            <a:endParaRPr lang="tr-TR"/>
          </a:p>
        </p:txBody>
      </p:sp>
    </p:spTree>
    <p:extLst>
      <p:ext uri="{BB962C8B-B14F-4D97-AF65-F5344CB8AC3E}">
        <p14:creationId xmlns:p14="http://schemas.microsoft.com/office/powerpoint/2010/main" val="3911051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2A10891-421E-4460-935C-DF0D04FCC2B4}" type="datetime1">
              <a:rPr lang="tr-TR" smtClean="0"/>
              <a:t>16.01.2020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tr-TR" smtClean="0"/>
              <a:t>Prof. Dr. Mustafa Durmuş</a:t>
            </a:r>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DC3654F-C8C9-45D7-92DD-F4BEC8912193}" type="slidenum">
              <a:rPr lang="tr-TR" smtClean="0"/>
              <a:t>‹#›</a:t>
            </a:fld>
            <a:endParaRPr lang="tr-TR"/>
          </a:p>
        </p:txBody>
      </p:sp>
    </p:spTree>
    <p:extLst>
      <p:ext uri="{BB962C8B-B14F-4D97-AF65-F5344CB8AC3E}">
        <p14:creationId xmlns:p14="http://schemas.microsoft.com/office/powerpoint/2010/main" val="1554173349"/>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 id="2147483761" r:id="rId12"/>
    <p:sldLayoutId id="2147483762" r:id="rId13"/>
    <p:sldLayoutId id="2147483763" r:id="rId14"/>
    <p:sldLayoutId id="2147483764" r:id="rId15"/>
    <p:sldLayoutId id="2147483765" r:id="rId16"/>
  </p:sldLayoutIdLst>
  <p:hf hdr="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s://www.facebook.com/photo.php?fbid=2044048395620421&amp;set=pcb.2044048875620373&amp;type=3" TargetMode="Externa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2800" b="1" dirty="0"/>
              <a:t>DEVLETİN MALİ KRİZİ, BÜTÇE HAKKI VE 2020 </a:t>
            </a:r>
            <a:r>
              <a:rPr lang="tr-TR" sz="2800" b="1" dirty="0" smtClean="0"/>
              <a:t>BÜTÇESİ</a:t>
            </a:r>
            <a:br>
              <a:rPr lang="tr-TR" sz="2800" b="1" dirty="0" smtClean="0"/>
            </a:br>
            <a:r>
              <a:rPr lang="tr-TR" sz="2800" b="1" dirty="0" smtClean="0"/>
              <a:t>Prof</a:t>
            </a:r>
            <a:r>
              <a:rPr lang="tr-TR" sz="2800" b="1" dirty="0"/>
              <a:t>. Dr. Mustafa Durmuş</a:t>
            </a:r>
            <a:br>
              <a:rPr lang="tr-TR" sz="2800" b="1" dirty="0"/>
            </a:br>
            <a:endParaRPr lang="tr-TR" sz="2800" b="1" dirty="0"/>
          </a:p>
        </p:txBody>
      </p:sp>
      <p:sp>
        <p:nvSpPr>
          <p:cNvPr id="3" name="Alt Başlık 2"/>
          <p:cNvSpPr>
            <a:spLocks noGrp="1"/>
          </p:cNvSpPr>
          <p:nvPr>
            <p:ph type="subTitle" idx="1"/>
          </p:nvPr>
        </p:nvSpPr>
        <p:spPr/>
        <p:txBody>
          <a:bodyPr/>
          <a:lstStyle/>
          <a:p>
            <a:r>
              <a:rPr lang="tr-TR" b="1" dirty="0" smtClean="0"/>
              <a:t>Ocak </a:t>
            </a:r>
            <a:r>
              <a:rPr lang="tr-TR" b="1" dirty="0" smtClean="0"/>
              <a:t>2020</a:t>
            </a:r>
            <a:endParaRPr lang="tr-TR" b="1" dirty="0"/>
          </a:p>
        </p:txBody>
      </p:sp>
    </p:spTree>
    <p:extLst>
      <p:ext uri="{BB962C8B-B14F-4D97-AF65-F5344CB8AC3E}">
        <p14:creationId xmlns:p14="http://schemas.microsoft.com/office/powerpoint/2010/main" val="17888202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Ayrıca  “güvenlik harcaması” (savunma ve iç güvenlik gibi), kimilerine göre “askeri ve </a:t>
            </a:r>
            <a:r>
              <a:rPr lang="tr-TR" dirty="0" err="1"/>
              <a:t>otoriterleşmeye</a:t>
            </a:r>
            <a:r>
              <a:rPr lang="tr-TR" dirty="0"/>
              <a:t> dönük harcamalar” ya da kimilerine göre “savaş </a:t>
            </a:r>
            <a:r>
              <a:rPr lang="tr-TR" dirty="0" err="1" smtClean="0"/>
              <a:t>harcamaları”nda</a:t>
            </a:r>
            <a:r>
              <a:rPr lang="tr-TR" dirty="0" smtClean="0"/>
              <a:t> </a:t>
            </a:r>
            <a:r>
              <a:rPr lang="tr-TR" dirty="0"/>
              <a:t>görülmemiş ölçüde bir artış gözlemleniyor.</a:t>
            </a:r>
          </a:p>
          <a:p>
            <a:r>
              <a:rPr lang="tr-TR" sz="2400" b="1" dirty="0" smtClean="0"/>
              <a:t>(ii) Hazine </a:t>
            </a:r>
            <a:r>
              <a:rPr lang="tr-TR" sz="2400" b="1" dirty="0"/>
              <a:t>nakit </a:t>
            </a:r>
            <a:r>
              <a:rPr lang="tr-TR" sz="2400" b="1" dirty="0" smtClean="0"/>
              <a:t>açığı:</a:t>
            </a:r>
          </a:p>
          <a:p>
            <a:r>
              <a:rPr lang="tr-TR" dirty="0" smtClean="0"/>
              <a:t>Bu </a:t>
            </a:r>
            <a:r>
              <a:rPr lang="tr-TR" dirty="0"/>
              <a:t>yılın </a:t>
            </a:r>
            <a:r>
              <a:rPr lang="tr-TR" dirty="0" smtClean="0"/>
              <a:t> </a:t>
            </a:r>
            <a:r>
              <a:rPr lang="tr-TR" dirty="0"/>
              <a:t>sonunda </a:t>
            </a:r>
            <a:r>
              <a:rPr lang="tr-TR" b="1" dirty="0" smtClean="0"/>
              <a:t>(-) </a:t>
            </a:r>
            <a:r>
              <a:rPr lang="tr-TR" b="1" dirty="0"/>
              <a:t>130,5 Milyar TL </a:t>
            </a:r>
            <a:r>
              <a:rPr lang="tr-TR" dirty="0"/>
              <a:t>oldu. </a:t>
            </a:r>
            <a:endParaRPr lang="tr-TR" dirty="0" smtClean="0"/>
          </a:p>
          <a:p>
            <a:r>
              <a:rPr lang="tr-TR" b="1" dirty="0" smtClean="0"/>
              <a:t>Merkez </a:t>
            </a:r>
            <a:r>
              <a:rPr lang="tr-TR" b="1" dirty="0"/>
              <a:t>Bankasının el konulan kaynakları olmasaydı açık 176, 8 Milyar TL’ye çıkacaktı.</a:t>
            </a:r>
          </a:p>
          <a:p>
            <a:r>
              <a:rPr lang="tr-TR" dirty="0"/>
              <a:t>Artık geriye sadece yeni borçlanma yapmak ve yeni vergiler koymak yolu kaldı. </a:t>
            </a:r>
            <a:endParaRPr lang="tr-TR" dirty="0" smtClean="0"/>
          </a:p>
          <a:p>
            <a:r>
              <a:rPr lang="tr-TR" dirty="0" smtClean="0"/>
              <a:t>Torba </a:t>
            </a:r>
            <a:r>
              <a:rPr lang="tr-TR" dirty="0"/>
              <a:t>Yasa ile borçlanma limiti yükseltilirken 3 yeni vergi getirildi.</a:t>
            </a:r>
          </a:p>
          <a:p>
            <a:endParaRPr lang="tr-TR" dirty="0"/>
          </a:p>
        </p:txBody>
      </p:sp>
      <p:sp>
        <p:nvSpPr>
          <p:cNvPr id="4" name="Veri Yer Tutucusu 3"/>
          <p:cNvSpPr>
            <a:spLocks noGrp="1"/>
          </p:cNvSpPr>
          <p:nvPr>
            <p:ph type="dt" sz="half" idx="10"/>
          </p:nvPr>
        </p:nvSpPr>
        <p:spPr/>
        <p:txBody>
          <a:bodyPr/>
          <a:lstStyle/>
          <a:p>
            <a:fld id="{717A7F10-5EBD-4F06-B65B-ECACE761BF5F}" type="datetime1">
              <a:rPr lang="tr-TR" smtClean="0"/>
              <a:t>16.01.2020</a:t>
            </a:fld>
            <a:endParaRPr lang="tr-TR"/>
          </a:p>
        </p:txBody>
      </p:sp>
      <p:sp>
        <p:nvSpPr>
          <p:cNvPr id="5" name="Altbilgi Yer Tutucusu 4"/>
          <p:cNvSpPr>
            <a:spLocks noGrp="1"/>
          </p:cNvSpPr>
          <p:nvPr>
            <p:ph type="ftr" sz="quarter" idx="11"/>
          </p:nvPr>
        </p:nvSpPr>
        <p:spPr/>
        <p:txBody>
          <a:bodyPr/>
          <a:lstStyle/>
          <a:p>
            <a:r>
              <a:rPr lang="tr-TR" smtClean="0"/>
              <a:t>Prof. Dr. Mustafa Durmuş</a:t>
            </a:r>
            <a:endParaRPr lang="tr-TR"/>
          </a:p>
        </p:txBody>
      </p:sp>
      <p:sp>
        <p:nvSpPr>
          <p:cNvPr id="6" name="Slayt Numarası Yer Tutucusu 5"/>
          <p:cNvSpPr>
            <a:spLocks noGrp="1"/>
          </p:cNvSpPr>
          <p:nvPr>
            <p:ph type="sldNum" sz="quarter" idx="12"/>
          </p:nvPr>
        </p:nvSpPr>
        <p:spPr/>
        <p:txBody>
          <a:bodyPr/>
          <a:lstStyle/>
          <a:p>
            <a:fld id="{5DC3654F-C8C9-45D7-92DD-F4BEC8912193}" type="slidenum">
              <a:rPr lang="tr-TR" smtClean="0"/>
              <a:t>10</a:t>
            </a:fld>
            <a:endParaRPr lang="tr-TR"/>
          </a:p>
        </p:txBody>
      </p:sp>
      <p:sp>
        <p:nvSpPr>
          <p:cNvPr id="7" name="Unvan 1"/>
          <p:cNvSpPr>
            <a:spLocks noGrp="1"/>
          </p:cNvSpPr>
          <p:nvPr>
            <p:ph type="title"/>
          </p:nvPr>
        </p:nvSpPr>
        <p:spPr/>
        <p:txBody>
          <a:bodyPr/>
          <a:lstStyle/>
          <a:p>
            <a:r>
              <a:rPr lang="tr-TR" altLang="tr-TR" sz="1800" b="1" dirty="0"/>
              <a:t>D</a:t>
            </a:r>
            <a:r>
              <a:rPr lang="tr-TR" altLang="tr-TR" sz="2400" b="1" dirty="0"/>
              <a:t>evletin mali krizinin </a:t>
            </a:r>
            <a:r>
              <a:rPr lang="tr-TR" altLang="tr-TR" sz="2400" b="1" dirty="0" smtClean="0"/>
              <a:t>3 göstergesi</a:t>
            </a:r>
            <a:r>
              <a:rPr lang="tr-TR" altLang="tr-TR" sz="2400" b="1" dirty="0"/>
              <a:t>: Bütçe açığı, Hazine nakit açığı ve </a:t>
            </a:r>
            <a:r>
              <a:rPr lang="tr-TR" altLang="tr-TR" sz="2400" b="1" dirty="0" smtClean="0"/>
              <a:t>Devlet </a:t>
            </a:r>
            <a:r>
              <a:rPr lang="tr-TR" altLang="tr-TR" sz="2400" b="1" dirty="0"/>
              <a:t>borçlanmasının önlenemeyen </a:t>
            </a:r>
            <a:r>
              <a:rPr lang="tr-TR" altLang="tr-TR" sz="2400" b="1" dirty="0" smtClean="0"/>
              <a:t>yükselişi…</a:t>
            </a:r>
            <a:endParaRPr lang="tr-TR" altLang="tr-TR" sz="2400" b="1" dirty="0"/>
          </a:p>
        </p:txBody>
      </p:sp>
    </p:spTree>
    <p:extLst>
      <p:ext uri="{BB962C8B-B14F-4D97-AF65-F5344CB8AC3E}">
        <p14:creationId xmlns:p14="http://schemas.microsoft.com/office/powerpoint/2010/main" val="5227782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0" name="İçerik Yer Tutucusu 1"/>
          <p:cNvSpPr>
            <a:spLocks noGrp="1"/>
          </p:cNvSpPr>
          <p:nvPr>
            <p:ph idx="1"/>
          </p:nvPr>
        </p:nvSpPr>
        <p:spPr>
          <a:xfrm>
            <a:off x="2395538" y="1614115"/>
            <a:ext cx="7408862" cy="4512049"/>
          </a:xfrm>
        </p:spPr>
        <p:txBody>
          <a:bodyPr>
            <a:normAutofit lnSpcReduction="10000"/>
          </a:bodyPr>
          <a:lstStyle/>
          <a:p>
            <a:r>
              <a:rPr lang="tr-TR" altLang="tr-TR" sz="2400" b="1" dirty="0" smtClean="0"/>
              <a:t>(iii) Devlet borçlanması:</a:t>
            </a:r>
          </a:p>
          <a:p>
            <a:r>
              <a:rPr lang="tr-TR" altLang="tr-TR" dirty="0" smtClean="0"/>
              <a:t>Bütçe </a:t>
            </a:r>
            <a:r>
              <a:rPr lang="tr-TR" altLang="tr-TR" dirty="0"/>
              <a:t>ve Hazine nakit açığındaki hızlı artış devletin hızlı </a:t>
            </a:r>
            <a:r>
              <a:rPr lang="tr-TR" altLang="tr-TR" dirty="0" smtClean="0"/>
              <a:t>borçlanmasına neden oluyor. </a:t>
            </a:r>
            <a:endParaRPr lang="tr-TR" altLang="tr-TR" dirty="0"/>
          </a:p>
          <a:p>
            <a:r>
              <a:rPr lang="tr-TR" altLang="tr-TR" dirty="0"/>
              <a:t>2001 </a:t>
            </a:r>
            <a:r>
              <a:rPr lang="tr-TR" altLang="tr-TR" dirty="0" smtClean="0"/>
              <a:t>yılının üçüncü çeyreği itibariyle </a:t>
            </a:r>
            <a:r>
              <a:rPr lang="tr-TR" altLang="tr-TR" b="1" dirty="0" smtClean="0"/>
              <a:t>brüt </a:t>
            </a:r>
            <a:r>
              <a:rPr lang="tr-TR" altLang="tr-TR" b="1" dirty="0"/>
              <a:t>kamu borç stoku </a:t>
            </a:r>
            <a:r>
              <a:rPr lang="tr-TR" altLang="tr-TR" dirty="0" smtClean="0"/>
              <a:t>178,0 Milyar TL </a:t>
            </a:r>
            <a:r>
              <a:rPr lang="tr-TR" altLang="tr-TR" dirty="0"/>
              <a:t>iken, politik krizin </a:t>
            </a:r>
            <a:r>
              <a:rPr lang="tr-TR" altLang="tr-TR" dirty="0" smtClean="0"/>
              <a:t>ortaya çıktığı </a:t>
            </a:r>
            <a:r>
              <a:rPr lang="tr-TR" altLang="tr-TR" dirty="0"/>
              <a:t>2016 </a:t>
            </a:r>
            <a:r>
              <a:rPr lang="tr-TR" altLang="tr-TR" dirty="0" smtClean="0"/>
              <a:t>yılının üçüncü </a:t>
            </a:r>
            <a:r>
              <a:rPr lang="tr-TR" altLang="tr-TR" dirty="0"/>
              <a:t>çeyreğinde bu rakam </a:t>
            </a:r>
            <a:r>
              <a:rPr lang="tr-TR" altLang="tr-TR" dirty="0" smtClean="0"/>
              <a:t> 763,4 Milyar TL’ye </a:t>
            </a:r>
            <a:r>
              <a:rPr lang="tr-TR" altLang="tr-TR" dirty="0"/>
              <a:t>ve 2019 yılının </a:t>
            </a:r>
            <a:r>
              <a:rPr lang="tr-TR" altLang="tr-TR" dirty="0" smtClean="0"/>
              <a:t>üçüncü </a:t>
            </a:r>
            <a:r>
              <a:rPr lang="tr-TR" altLang="tr-TR" dirty="0"/>
              <a:t>çeyreğinde </a:t>
            </a:r>
            <a:r>
              <a:rPr lang="tr-TR" altLang="tr-TR" b="1" dirty="0" smtClean="0"/>
              <a:t>1,34 trilyon TL’ye </a:t>
            </a:r>
            <a:r>
              <a:rPr lang="tr-TR" altLang="tr-TR" b="1" dirty="0"/>
              <a:t>yükseldi</a:t>
            </a:r>
            <a:r>
              <a:rPr lang="tr-TR" altLang="tr-TR" dirty="0"/>
              <a:t>. Yani brüt kamu borç stoku </a:t>
            </a:r>
            <a:r>
              <a:rPr lang="tr-TR" altLang="tr-TR" b="1" dirty="0"/>
              <a:t>son 18 yılda </a:t>
            </a:r>
            <a:r>
              <a:rPr lang="tr-TR" altLang="tr-TR" b="1" dirty="0" smtClean="0"/>
              <a:t>tam 8 kata; </a:t>
            </a:r>
            <a:r>
              <a:rPr lang="tr-TR" altLang="tr-TR" b="1" dirty="0"/>
              <a:t>2016 yılından bu yana ise 2 kata yakın arttı.</a:t>
            </a:r>
          </a:p>
          <a:p>
            <a:r>
              <a:rPr lang="tr-TR" altLang="tr-TR" b="1" dirty="0" smtClean="0"/>
              <a:t>2019 yılında geçen yıla göre  % 100 artışla,  </a:t>
            </a:r>
            <a:r>
              <a:rPr lang="tr-TR" altLang="tr-TR" b="1" dirty="0"/>
              <a:t>yoğun bir borçlanma yaşandı</a:t>
            </a:r>
            <a:r>
              <a:rPr lang="tr-TR" altLang="tr-TR" dirty="0"/>
              <a:t> ve toplamda </a:t>
            </a:r>
            <a:r>
              <a:rPr lang="tr-TR" altLang="tr-TR" b="1" dirty="0" smtClean="0"/>
              <a:t>153,7 Milyar TL </a:t>
            </a:r>
            <a:r>
              <a:rPr lang="tr-TR" altLang="tr-TR" dirty="0" smtClean="0"/>
              <a:t>yeni </a:t>
            </a:r>
            <a:r>
              <a:rPr lang="tr-TR" altLang="tr-TR" dirty="0"/>
              <a:t>nakit borç </a:t>
            </a:r>
            <a:r>
              <a:rPr lang="tr-TR" altLang="tr-TR" dirty="0" smtClean="0"/>
              <a:t>alındı. Bu borcun 125 Milyar TL’si iç borç şeklinde kullanıldı. Bu yıl için limit 70 Milyar lira artırıldı.</a:t>
            </a:r>
          </a:p>
          <a:p>
            <a:r>
              <a:rPr lang="tr-TR" altLang="tr-TR" b="1" dirty="0" smtClean="0"/>
              <a:t>2020 yılında sadece Ocak-Mart döneminde hazine 73,8 Milyar TL’lik bir iç borçlanma </a:t>
            </a:r>
            <a:r>
              <a:rPr lang="tr-TR" altLang="tr-TR" dirty="0" smtClean="0"/>
              <a:t>yapacak (Bloomberg).</a:t>
            </a:r>
          </a:p>
        </p:txBody>
      </p:sp>
      <p:sp>
        <p:nvSpPr>
          <p:cNvPr id="293892" name="Altbilgi Yer Tutucusu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r>
              <a:rPr lang="tr-TR" altLang="tr-TR" smtClean="0">
                <a:solidFill>
                  <a:schemeClr val="tx2"/>
                </a:solidFill>
              </a:rPr>
              <a:t>Prof. Dr. Mustafa Durmuş</a:t>
            </a:r>
          </a:p>
        </p:txBody>
      </p:sp>
      <p:sp>
        <p:nvSpPr>
          <p:cNvPr id="293893"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fld id="{D43F7650-F2F5-41A6-B47D-847556692704}" type="slidenum">
              <a:rPr lang="tr-TR" altLang="tr-TR" smtClean="0">
                <a:solidFill>
                  <a:schemeClr val="tx2"/>
                </a:solidFill>
              </a:rPr>
              <a:pPr/>
              <a:t>11</a:t>
            </a:fld>
            <a:endParaRPr lang="tr-TR" altLang="tr-TR" smtClean="0">
              <a:solidFill>
                <a:schemeClr val="tx2"/>
              </a:solidFill>
            </a:endParaRPr>
          </a:p>
        </p:txBody>
      </p:sp>
      <p:sp>
        <p:nvSpPr>
          <p:cNvPr id="7" name="Unvan 1"/>
          <p:cNvSpPr>
            <a:spLocks noGrp="1"/>
          </p:cNvSpPr>
          <p:nvPr>
            <p:ph type="title"/>
          </p:nvPr>
        </p:nvSpPr>
        <p:spPr>
          <a:xfrm>
            <a:off x="2589213" y="623888"/>
            <a:ext cx="8915400" cy="866775"/>
          </a:xfrm>
        </p:spPr>
        <p:txBody>
          <a:bodyPr>
            <a:normAutofit/>
          </a:bodyPr>
          <a:lstStyle/>
          <a:p>
            <a:r>
              <a:rPr lang="tr-TR" altLang="tr-TR" sz="2400" b="1" dirty="0"/>
              <a:t>Devletin mali krizinin </a:t>
            </a:r>
            <a:r>
              <a:rPr lang="tr-TR" altLang="tr-TR" sz="2400" b="1" dirty="0" smtClean="0"/>
              <a:t>3 göstergesi</a:t>
            </a:r>
            <a:r>
              <a:rPr lang="tr-TR" altLang="tr-TR" sz="2400" b="1" dirty="0"/>
              <a:t>: Bütçe açığı, Hazine nakit açığı ve </a:t>
            </a:r>
            <a:r>
              <a:rPr lang="tr-TR" altLang="tr-TR" sz="2400" b="1" dirty="0" smtClean="0"/>
              <a:t>Devlet </a:t>
            </a:r>
            <a:r>
              <a:rPr lang="tr-TR" altLang="tr-TR" sz="2400" b="1" dirty="0"/>
              <a:t>borçlanmasının önlenemeyen </a:t>
            </a:r>
            <a:r>
              <a:rPr lang="tr-TR" altLang="tr-TR" sz="2400" b="1" dirty="0" smtClean="0"/>
              <a:t>yükselişi…</a:t>
            </a:r>
            <a:endParaRPr lang="tr-TR" altLang="tr-TR" sz="2400" b="1" dirty="0"/>
          </a:p>
        </p:txBody>
      </p:sp>
      <p:sp>
        <p:nvSpPr>
          <p:cNvPr id="2" name="Veri Yer Tutucusu 1"/>
          <p:cNvSpPr>
            <a:spLocks noGrp="1"/>
          </p:cNvSpPr>
          <p:nvPr>
            <p:ph type="dt" sz="half" idx="10"/>
          </p:nvPr>
        </p:nvSpPr>
        <p:spPr/>
        <p:txBody>
          <a:bodyPr/>
          <a:lstStyle/>
          <a:p>
            <a:fld id="{B1235BB0-26F5-4F3D-BADB-4875949BC78D}" type="datetime1">
              <a:rPr lang="tr-TR" smtClean="0"/>
              <a:t>16.01.2020</a:t>
            </a:fld>
            <a:endParaRPr lang="tr-TR"/>
          </a:p>
        </p:txBody>
      </p:sp>
    </p:spTree>
    <p:extLst>
      <p:ext uri="{BB962C8B-B14F-4D97-AF65-F5344CB8AC3E}">
        <p14:creationId xmlns:p14="http://schemas.microsoft.com/office/powerpoint/2010/main" val="24610855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sz="2400" dirty="0"/>
              <a:t>Kısaca, içine düştüğü mali krizi aşabilmek için siyasal iktidar; sadece yeni vergiler koymakla ve temel mal ve hizmetlerin fiyatlarına sürekli zam yapmakla kalmıyor, ayrıca giderek artan borçlanmayla halktan kaynak transfer etmeye devam ediyor.</a:t>
            </a:r>
          </a:p>
          <a:p>
            <a:r>
              <a:rPr lang="tr-TR" sz="2400" dirty="0"/>
              <a:t>Bu gidişatın sonu (borçların reddedilmesi olmayacağına göre) </a:t>
            </a:r>
            <a:r>
              <a:rPr lang="tr-TR" sz="2400" b="1" dirty="0"/>
              <a:t>monetizasyon,</a:t>
            </a:r>
            <a:r>
              <a:rPr lang="tr-TR" sz="2400" dirty="0"/>
              <a:t> yani karşılıksız para basma ve devamında enflasyon, devalüasyon ve döviz krizine geri dönmek olacaktır.</a:t>
            </a:r>
          </a:p>
          <a:p>
            <a:endParaRPr lang="tr-TR" dirty="0"/>
          </a:p>
        </p:txBody>
      </p:sp>
      <p:sp>
        <p:nvSpPr>
          <p:cNvPr id="4" name="Veri Yer Tutucusu 3"/>
          <p:cNvSpPr>
            <a:spLocks noGrp="1"/>
          </p:cNvSpPr>
          <p:nvPr>
            <p:ph type="dt" sz="half" idx="10"/>
          </p:nvPr>
        </p:nvSpPr>
        <p:spPr/>
        <p:txBody>
          <a:bodyPr/>
          <a:lstStyle/>
          <a:p>
            <a:fld id="{717A7F10-5EBD-4F06-B65B-ECACE761BF5F}" type="datetime1">
              <a:rPr lang="tr-TR" smtClean="0"/>
              <a:t>16.01.2020</a:t>
            </a:fld>
            <a:endParaRPr lang="tr-TR"/>
          </a:p>
        </p:txBody>
      </p:sp>
      <p:sp>
        <p:nvSpPr>
          <p:cNvPr id="5" name="Altbilgi Yer Tutucusu 4"/>
          <p:cNvSpPr>
            <a:spLocks noGrp="1"/>
          </p:cNvSpPr>
          <p:nvPr>
            <p:ph type="ftr" sz="quarter" idx="11"/>
          </p:nvPr>
        </p:nvSpPr>
        <p:spPr/>
        <p:txBody>
          <a:bodyPr/>
          <a:lstStyle/>
          <a:p>
            <a:r>
              <a:rPr lang="tr-TR" smtClean="0"/>
              <a:t>Prof. Dr. Mustafa Durmuş</a:t>
            </a:r>
            <a:endParaRPr lang="tr-TR"/>
          </a:p>
        </p:txBody>
      </p:sp>
      <p:sp>
        <p:nvSpPr>
          <p:cNvPr id="6" name="Slayt Numarası Yer Tutucusu 5"/>
          <p:cNvSpPr>
            <a:spLocks noGrp="1"/>
          </p:cNvSpPr>
          <p:nvPr>
            <p:ph type="sldNum" sz="quarter" idx="12"/>
          </p:nvPr>
        </p:nvSpPr>
        <p:spPr/>
        <p:txBody>
          <a:bodyPr/>
          <a:lstStyle/>
          <a:p>
            <a:fld id="{5DC3654F-C8C9-45D7-92DD-F4BEC8912193}" type="slidenum">
              <a:rPr lang="tr-TR" smtClean="0"/>
              <a:t>12</a:t>
            </a:fld>
            <a:endParaRPr lang="tr-TR"/>
          </a:p>
        </p:txBody>
      </p:sp>
      <p:sp>
        <p:nvSpPr>
          <p:cNvPr id="7" name="Unvan 1"/>
          <p:cNvSpPr>
            <a:spLocks noGrp="1"/>
          </p:cNvSpPr>
          <p:nvPr>
            <p:ph type="title"/>
          </p:nvPr>
        </p:nvSpPr>
        <p:spPr/>
        <p:txBody>
          <a:bodyPr>
            <a:normAutofit/>
          </a:bodyPr>
          <a:lstStyle/>
          <a:p>
            <a:r>
              <a:rPr lang="tr-TR" altLang="tr-TR" sz="2400" b="1" dirty="0"/>
              <a:t>Devletin mali krizinin </a:t>
            </a:r>
            <a:r>
              <a:rPr lang="tr-TR" altLang="tr-TR" sz="2400" b="1" dirty="0" smtClean="0"/>
              <a:t>3 göstergesi</a:t>
            </a:r>
            <a:r>
              <a:rPr lang="tr-TR" altLang="tr-TR" sz="2400" b="1" dirty="0"/>
              <a:t>: Bütçe açığı, Hazine nakit açığı ve </a:t>
            </a:r>
            <a:r>
              <a:rPr lang="tr-TR" altLang="tr-TR" sz="2400" b="1" dirty="0" smtClean="0"/>
              <a:t>Devlet </a:t>
            </a:r>
            <a:r>
              <a:rPr lang="tr-TR" altLang="tr-TR" sz="2400" b="1" dirty="0"/>
              <a:t>borçlanmasının önlenemeyen </a:t>
            </a:r>
            <a:r>
              <a:rPr lang="tr-TR" altLang="tr-TR" sz="2400" b="1" dirty="0" smtClean="0"/>
              <a:t>yükselişi…</a:t>
            </a:r>
            <a:endParaRPr lang="tr-TR" altLang="tr-TR" sz="2400" b="1" dirty="0"/>
          </a:p>
        </p:txBody>
      </p:sp>
    </p:spTree>
    <p:extLst>
      <p:ext uri="{BB962C8B-B14F-4D97-AF65-F5344CB8AC3E}">
        <p14:creationId xmlns:p14="http://schemas.microsoft.com/office/powerpoint/2010/main" val="12280808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2020 Bütçesi</a:t>
            </a:r>
            <a:endParaRPr lang="tr-TR" b="1" dirty="0"/>
          </a:p>
        </p:txBody>
      </p:sp>
      <p:sp>
        <p:nvSpPr>
          <p:cNvPr id="3" name="İçerik Yer Tutucusu 2"/>
          <p:cNvSpPr>
            <a:spLocks noGrp="1"/>
          </p:cNvSpPr>
          <p:nvPr>
            <p:ph idx="1"/>
          </p:nvPr>
        </p:nvSpPr>
        <p:spPr>
          <a:xfrm>
            <a:off x="2396068" y="2060849"/>
            <a:ext cx="7408333" cy="4065315"/>
          </a:xfrm>
        </p:spPr>
        <p:txBody>
          <a:bodyPr>
            <a:normAutofit fontScale="92500" lnSpcReduction="10000"/>
          </a:bodyPr>
          <a:lstStyle/>
          <a:p>
            <a:r>
              <a:rPr lang="tr-TR" b="1" dirty="0" smtClean="0"/>
              <a:t>Bütçeler</a:t>
            </a:r>
            <a:r>
              <a:rPr lang="tr-TR" dirty="0" smtClean="0"/>
              <a:t> çok önemli </a:t>
            </a:r>
            <a:r>
              <a:rPr lang="tr-TR" b="1" dirty="0" smtClean="0"/>
              <a:t>siyasal, hukuki,  iktisadi ve yönetsel  belgele</a:t>
            </a:r>
            <a:r>
              <a:rPr lang="tr-TR" dirty="0" smtClean="0"/>
              <a:t>rdir. Çünkü:</a:t>
            </a:r>
          </a:p>
          <a:p>
            <a:r>
              <a:rPr lang="tr-TR" dirty="0" smtClean="0"/>
              <a:t>►Hükümetlere harcamaları ve gelirleri açısından </a:t>
            </a:r>
            <a:r>
              <a:rPr lang="tr-TR" b="1" dirty="0" smtClean="0"/>
              <a:t>meşruiyet kazandırır</a:t>
            </a:r>
            <a:r>
              <a:rPr lang="tr-TR" dirty="0" smtClean="0"/>
              <a:t>lar.</a:t>
            </a:r>
          </a:p>
          <a:p>
            <a:r>
              <a:rPr lang="tr-TR" dirty="0"/>
              <a:t>►Egemen - yöneten sınıfların </a:t>
            </a:r>
            <a:r>
              <a:rPr lang="tr-TR" b="1" dirty="0"/>
              <a:t>en önemli ekonomi ve maliye politikası </a:t>
            </a:r>
            <a:r>
              <a:rPr lang="tr-TR" b="1" dirty="0" smtClean="0"/>
              <a:t>araçları</a:t>
            </a:r>
            <a:r>
              <a:rPr lang="tr-TR" dirty="0" smtClean="0"/>
              <a:t>dır.</a:t>
            </a:r>
          </a:p>
          <a:p>
            <a:r>
              <a:rPr lang="tr-TR" dirty="0"/>
              <a:t>►</a:t>
            </a:r>
            <a:r>
              <a:rPr lang="tr-TR" b="1" dirty="0"/>
              <a:t>Sermaye </a:t>
            </a:r>
            <a:r>
              <a:rPr lang="tr-TR" b="1" dirty="0" smtClean="0"/>
              <a:t>ve servetin yeniden üretimine yardımcı olan araçlar</a:t>
            </a:r>
            <a:r>
              <a:rPr lang="tr-TR" dirty="0" smtClean="0"/>
              <a:t>dır.</a:t>
            </a:r>
            <a:endParaRPr lang="tr-TR" dirty="0"/>
          </a:p>
          <a:p>
            <a:r>
              <a:rPr lang="tr-TR" dirty="0"/>
              <a:t>►Aynı </a:t>
            </a:r>
            <a:r>
              <a:rPr lang="tr-TR" dirty="0" smtClean="0"/>
              <a:t>zamanda </a:t>
            </a:r>
            <a:r>
              <a:rPr lang="tr-TR" b="1" dirty="0" smtClean="0"/>
              <a:t>sosyal sınıflar arasındaki mücadelenin en önemli alanlar</a:t>
            </a:r>
            <a:r>
              <a:rPr lang="tr-TR" dirty="0" smtClean="0"/>
              <a:t>ı arasında yer alırlar.</a:t>
            </a:r>
          </a:p>
          <a:p>
            <a:r>
              <a:rPr lang="tr-TR" dirty="0"/>
              <a:t>►</a:t>
            </a:r>
            <a:r>
              <a:rPr lang="tr-TR" b="1" dirty="0"/>
              <a:t>Hükümetlerin </a:t>
            </a:r>
            <a:r>
              <a:rPr lang="tr-TR" b="1" dirty="0" smtClean="0"/>
              <a:t>demokratik ve sosyal  hak ve özgürlükler konusundaki duruşlarının en önemli göstergeleri</a:t>
            </a:r>
            <a:r>
              <a:rPr lang="tr-TR" dirty="0" smtClean="0"/>
              <a:t>dir.</a:t>
            </a:r>
          </a:p>
          <a:p>
            <a:pPr marL="0" indent="0">
              <a:buNone/>
            </a:pPr>
            <a:r>
              <a:rPr lang="tr-TR" dirty="0" smtClean="0"/>
              <a:t> </a:t>
            </a:r>
            <a:endParaRPr lang="tr-TR" dirty="0"/>
          </a:p>
        </p:txBody>
      </p:sp>
      <p:sp>
        <p:nvSpPr>
          <p:cNvPr id="6" name="Veri Yer Tutucusu 5"/>
          <p:cNvSpPr>
            <a:spLocks noGrp="1"/>
          </p:cNvSpPr>
          <p:nvPr>
            <p:ph type="dt" sz="half" idx="10"/>
          </p:nvPr>
        </p:nvSpPr>
        <p:spPr/>
        <p:txBody>
          <a:bodyPr/>
          <a:lstStyle/>
          <a:p>
            <a:fld id="{EE3C9DDE-A77E-4AE0-A63F-09D1E80097F5}" type="datetime1">
              <a:rPr lang="tr-TR" smtClean="0"/>
              <a:t>16.01.2020</a:t>
            </a:fld>
            <a:endParaRPr lang="tr-TR"/>
          </a:p>
        </p:txBody>
      </p:sp>
      <p:sp>
        <p:nvSpPr>
          <p:cNvPr id="4" name="Altbilgi Yer Tutucusu 3"/>
          <p:cNvSpPr>
            <a:spLocks noGrp="1"/>
          </p:cNvSpPr>
          <p:nvPr>
            <p:ph type="ftr" sz="quarter" idx="11"/>
          </p:nvPr>
        </p:nvSpPr>
        <p:spPr/>
        <p:txBody>
          <a:bodyPr/>
          <a:lstStyle/>
          <a:p>
            <a:r>
              <a:rPr lang="tr-TR" smtClean="0"/>
              <a:t>Prof. Dr. Mustafa Durmuş</a:t>
            </a:r>
            <a:endParaRPr lang="tr-TR"/>
          </a:p>
        </p:txBody>
      </p:sp>
      <p:sp>
        <p:nvSpPr>
          <p:cNvPr id="5" name="Slayt Numarası Yer Tutucusu 4"/>
          <p:cNvSpPr>
            <a:spLocks noGrp="1"/>
          </p:cNvSpPr>
          <p:nvPr>
            <p:ph type="sldNum" sz="quarter" idx="12"/>
          </p:nvPr>
        </p:nvSpPr>
        <p:spPr/>
        <p:txBody>
          <a:bodyPr/>
          <a:lstStyle/>
          <a:p>
            <a:fld id="{8EC24B11-AE8A-4B3F-A6A7-D775E7635772}" type="slidenum">
              <a:rPr lang="tr-TR" smtClean="0"/>
              <a:t>13</a:t>
            </a:fld>
            <a:endParaRPr lang="tr-TR"/>
          </a:p>
        </p:txBody>
      </p:sp>
    </p:spTree>
    <p:extLst>
      <p:ext uri="{BB962C8B-B14F-4D97-AF65-F5344CB8AC3E}">
        <p14:creationId xmlns:p14="http://schemas.microsoft.com/office/powerpoint/2010/main" val="13504829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p:txBody>
          <a:bodyPr>
            <a:normAutofit/>
          </a:bodyPr>
          <a:lstStyle/>
          <a:p>
            <a:r>
              <a:rPr lang="tr-TR" sz="2400" b="1" dirty="0" smtClean="0"/>
              <a:t>1,1 Trilyon liralık bir bütçe…</a:t>
            </a:r>
            <a:endParaRPr lang="tr-TR" sz="2400" b="1" dirty="0"/>
          </a:p>
        </p:txBody>
      </p:sp>
      <p:sp>
        <p:nvSpPr>
          <p:cNvPr id="2" name="İçerik Yer Tutucusu 1"/>
          <p:cNvSpPr>
            <a:spLocks noGrp="1"/>
          </p:cNvSpPr>
          <p:nvPr>
            <p:ph idx="1"/>
          </p:nvPr>
        </p:nvSpPr>
        <p:spPr/>
        <p:txBody>
          <a:bodyPr>
            <a:normAutofit/>
          </a:bodyPr>
          <a:lstStyle/>
          <a:p>
            <a:r>
              <a:rPr lang="tr-TR" sz="2800" b="1" dirty="0" smtClean="0"/>
              <a:t>2020 </a:t>
            </a:r>
            <a:r>
              <a:rPr lang="tr-TR" sz="2800" b="1" dirty="0"/>
              <a:t>Merkezi Yönetim Bütçesi Büyüklükleri :</a:t>
            </a:r>
          </a:p>
          <a:p>
            <a:r>
              <a:rPr lang="tr-TR" sz="2800" b="1" dirty="0" smtClean="0"/>
              <a:t>Giderler:</a:t>
            </a:r>
            <a:r>
              <a:rPr lang="tr-TR" sz="2800" dirty="0" smtClean="0"/>
              <a:t>  1, 095,5 </a:t>
            </a:r>
            <a:r>
              <a:rPr lang="tr-TR" sz="2800" dirty="0"/>
              <a:t>Milyar TL</a:t>
            </a:r>
          </a:p>
          <a:p>
            <a:r>
              <a:rPr lang="tr-TR" sz="2800" b="1" dirty="0" smtClean="0"/>
              <a:t>Gelirler:  </a:t>
            </a:r>
            <a:r>
              <a:rPr lang="tr-TR" sz="2800" dirty="0" smtClean="0"/>
              <a:t>956,6 </a:t>
            </a:r>
            <a:r>
              <a:rPr lang="tr-TR" sz="2800" dirty="0"/>
              <a:t>Milyar TL</a:t>
            </a:r>
          </a:p>
          <a:p>
            <a:r>
              <a:rPr lang="tr-TR" sz="2800" dirty="0"/>
              <a:t> </a:t>
            </a:r>
            <a:r>
              <a:rPr lang="tr-TR" sz="2800" dirty="0" smtClean="0"/>
              <a:t> -</a:t>
            </a:r>
            <a:r>
              <a:rPr lang="tr-TR" sz="2800" dirty="0"/>
              <a:t>Vergi gel</a:t>
            </a:r>
            <a:r>
              <a:rPr lang="tr-TR" sz="2800" dirty="0" smtClean="0"/>
              <a:t>:  784,56 Milyar TL (% 82)</a:t>
            </a:r>
          </a:p>
          <a:p>
            <a:r>
              <a:rPr lang="tr-TR" sz="2800" b="1" dirty="0" smtClean="0"/>
              <a:t>Bütçe açığı: </a:t>
            </a:r>
            <a:r>
              <a:rPr lang="tr-TR" sz="2800" dirty="0" smtClean="0"/>
              <a:t>-138,9 Milyar TL (%- 2,9)</a:t>
            </a:r>
            <a:endParaRPr lang="tr-TR" sz="2800" dirty="0"/>
          </a:p>
          <a:p>
            <a:endParaRPr lang="tr-TR" sz="2800" dirty="0"/>
          </a:p>
        </p:txBody>
      </p:sp>
      <p:sp>
        <p:nvSpPr>
          <p:cNvPr id="6" name="Veri Yer Tutucusu 5"/>
          <p:cNvSpPr>
            <a:spLocks noGrp="1"/>
          </p:cNvSpPr>
          <p:nvPr>
            <p:ph type="dt" sz="half" idx="10"/>
          </p:nvPr>
        </p:nvSpPr>
        <p:spPr/>
        <p:txBody>
          <a:bodyPr/>
          <a:lstStyle/>
          <a:p>
            <a:fld id="{99A35FFE-3670-44C1-82C0-C85EC5B5E034}" type="datetime1">
              <a:rPr lang="tr-TR" smtClean="0"/>
              <a:t>16.01.2020</a:t>
            </a:fld>
            <a:endParaRPr lang="tr-TR"/>
          </a:p>
        </p:txBody>
      </p:sp>
      <p:sp>
        <p:nvSpPr>
          <p:cNvPr id="3" name="Altbilgi Yer Tutucusu 2"/>
          <p:cNvSpPr>
            <a:spLocks noGrp="1"/>
          </p:cNvSpPr>
          <p:nvPr>
            <p:ph type="ftr" sz="quarter" idx="11"/>
          </p:nvPr>
        </p:nvSpPr>
        <p:spPr/>
        <p:txBody>
          <a:bodyPr/>
          <a:lstStyle/>
          <a:p>
            <a:r>
              <a:rPr lang="tr-TR" smtClean="0"/>
              <a:t>Prof. Dr. Mustafa Durmuş</a:t>
            </a:r>
            <a:endParaRPr lang="tr-TR"/>
          </a:p>
        </p:txBody>
      </p:sp>
      <p:sp>
        <p:nvSpPr>
          <p:cNvPr id="4" name="Slayt Numarası Yer Tutucusu 3"/>
          <p:cNvSpPr>
            <a:spLocks noGrp="1"/>
          </p:cNvSpPr>
          <p:nvPr>
            <p:ph type="sldNum" sz="quarter" idx="12"/>
          </p:nvPr>
        </p:nvSpPr>
        <p:spPr/>
        <p:txBody>
          <a:bodyPr/>
          <a:lstStyle/>
          <a:p>
            <a:fld id="{F2430E84-6696-4B4B-9F75-8C20BBCEFE27}" type="slidenum">
              <a:rPr lang="tr-TR" smtClean="0"/>
              <a:pPr/>
              <a:t>14</a:t>
            </a:fld>
            <a:endParaRPr lang="tr-TR"/>
          </a:p>
        </p:txBody>
      </p:sp>
    </p:spTree>
    <p:extLst>
      <p:ext uri="{BB962C8B-B14F-4D97-AF65-F5344CB8AC3E}">
        <p14:creationId xmlns:p14="http://schemas.microsoft.com/office/powerpoint/2010/main" val="21551965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a:bodyPr>
          <a:lstStyle/>
          <a:p>
            <a:r>
              <a:rPr lang="tr-TR" dirty="0" smtClean="0"/>
              <a:t>Tabloda </a:t>
            </a:r>
            <a:r>
              <a:rPr lang="tr-TR" dirty="0"/>
              <a:t>2020 yılına ilişkin Merkezi Yönetim Bütçesi ödeneklerinin dağılımı gösteriliyor. </a:t>
            </a:r>
            <a:endParaRPr lang="tr-TR" dirty="0" smtClean="0"/>
          </a:p>
          <a:p>
            <a:r>
              <a:rPr lang="tr-TR" dirty="0" smtClean="0"/>
              <a:t>Bu </a:t>
            </a:r>
            <a:r>
              <a:rPr lang="tr-TR" dirty="0"/>
              <a:t>dağılıma bakıldığında ülkedeki hem kamusal kaynakların, hem de ekonomide yaratılan değerin önemli bir kısmının nasıl iç ve dış güvenlik için kullanıldığı anlaşılıyor. </a:t>
            </a:r>
          </a:p>
          <a:p>
            <a:r>
              <a:rPr lang="tr-TR" dirty="0"/>
              <a:t>Öyle ki sermayelerinin tamamına yakını devlete ait olan Aselsan, </a:t>
            </a:r>
            <a:r>
              <a:rPr lang="tr-TR" dirty="0" err="1"/>
              <a:t>Roketsan</a:t>
            </a:r>
            <a:r>
              <a:rPr lang="tr-TR" dirty="0"/>
              <a:t>, Savunma ve Hava Sanayi, TAİ, STM gibi Askeri-Sanayi Karmasının yerel örneklerini oluşturan şirketlerin güvenlik hizmetine dönük üretimleri için kullandıkları kaynak olan 98,5 milyar TL de dâhil edildiğinde ekonomiden ayrılan toplam kaynak miktarı 249 milyar TL’ye yükseliyor (bütçenin yaklaşık yüzde 23’ü). </a:t>
            </a:r>
            <a:endParaRPr lang="tr-TR" dirty="0" smtClean="0"/>
          </a:p>
          <a:p>
            <a:r>
              <a:rPr lang="tr-TR" dirty="0" smtClean="0"/>
              <a:t>Bu </a:t>
            </a:r>
            <a:r>
              <a:rPr lang="tr-TR" dirty="0"/>
              <a:t>rakama </a:t>
            </a:r>
            <a:r>
              <a:rPr lang="tr-TR" b="1" dirty="0"/>
              <a:t>Savunma Sanayi Destekleme </a:t>
            </a:r>
            <a:r>
              <a:rPr lang="tr-TR" b="1" dirty="0" smtClean="0"/>
              <a:t>Fonu’nun 23,4 Milyar TL’lik</a:t>
            </a:r>
            <a:r>
              <a:rPr lang="tr-TR" dirty="0" smtClean="0"/>
              <a:t> harcaması dâhil edilmediğinde bu rakam </a:t>
            </a:r>
            <a:r>
              <a:rPr lang="tr-TR" b="1" dirty="0" smtClean="0"/>
              <a:t>272,4 Milyar TL’ye ve oran % 25’e yükseliyor.</a:t>
            </a:r>
            <a:endParaRPr lang="tr-TR" b="1" dirty="0"/>
          </a:p>
          <a:p>
            <a:endParaRPr lang="tr-TR" dirty="0"/>
          </a:p>
        </p:txBody>
      </p:sp>
      <p:sp>
        <p:nvSpPr>
          <p:cNvPr id="4" name="Veri Yer Tutucusu 3"/>
          <p:cNvSpPr>
            <a:spLocks noGrp="1"/>
          </p:cNvSpPr>
          <p:nvPr>
            <p:ph type="dt" sz="half" idx="10"/>
          </p:nvPr>
        </p:nvSpPr>
        <p:spPr/>
        <p:txBody>
          <a:bodyPr/>
          <a:lstStyle/>
          <a:p>
            <a:fld id="{717A7F10-5EBD-4F06-B65B-ECACE761BF5F}" type="datetime1">
              <a:rPr lang="tr-TR" smtClean="0"/>
              <a:t>16.01.2020</a:t>
            </a:fld>
            <a:endParaRPr lang="tr-TR"/>
          </a:p>
        </p:txBody>
      </p:sp>
      <p:sp>
        <p:nvSpPr>
          <p:cNvPr id="5" name="Altbilgi Yer Tutucusu 4"/>
          <p:cNvSpPr>
            <a:spLocks noGrp="1"/>
          </p:cNvSpPr>
          <p:nvPr>
            <p:ph type="ftr" sz="quarter" idx="11"/>
          </p:nvPr>
        </p:nvSpPr>
        <p:spPr/>
        <p:txBody>
          <a:bodyPr/>
          <a:lstStyle/>
          <a:p>
            <a:r>
              <a:rPr lang="tr-TR" smtClean="0"/>
              <a:t>Prof. Dr. Mustafa Durmuş</a:t>
            </a:r>
            <a:endParaRPr lang="tr-TR"/>
          </a:p>
        </p:txBody>
      </p:sp>
      <p:sp>
        <p:nvSpPr>
          <p:cNvPr id="6" name="Slayt Numarası Yer Tutucusu 5"/>
          <p:cNvSpPr>
            <a:spLocks noGrp="1"/>
          </p:cNvSpPr>
          <p:nvPr>
            <p:ph type="sldNum" sz="quarter" idx="12"/>
          </p:nvPr>
        </p:nvSpPr>
        <p:spPr/>
        <p:txBody>
          <a:bodyPr/>
          <a:lstStyle/>
          <a:p>
            <a:fld id="{5DC3654F-C8C9-45D7-92DD-F4BEC8912193}" type="slidenum">
              <a:rPr lang="tr-TR" smtClean="0"/>
              <a:t>15</a:t>
            </a:fld>
            <a:endParaRPr lang="tr-TR"/>
          </a:p>
        </p:txBody>
      </p:sp>
      <p:sp>
        <p:nvSpPr>
          <p:cNvPr id="7" name="Unvan 4"/>
          <p:cNvSpPr>
            <a:spLocks noGrp="1"/>
          </p:cNvSpPr>
          <p:nvPr>
            <p:ph type="title"/>
          </p:nvPr>
        </p:nvSpPr>
        <p:spPr/>
        <p:txBody>
          <a:bodyPr>
            <a:normAutofit/>
          </a:bodyPr>
          <a:lstStyle/>
          <a:p>
            <a:r>
              <a:rPr lang="tr-TR" sz="2400" b="1" dirty="0" smtClean="0"/>
              <a:t>1,1 Trilyon liralık bir bütçe…</a:t>
            </a:r>
            <a:endParaRPr lang="tr-TR" sz="2400" b="1" dirty="0"/>
          </a:p>
        </p:txBody>
      </p:sp>
    </p:spTree>
    <p:extLst>
      <p:ext uri="{BB962C8B-B14F-4D97-AF65-F5344CB8AC3E}">
        <p14:creationId xmlns:p14="http://schemas.microsoft.com/office/powerpoint/2010/main" val="34776658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çerik Yer Tutucusu 6"/>
          <p:cNvPicPr>
            <a:picLocks noGrp="1" noChangeAspect="1"/>
          </p:cNvPicPr>
          <p:nvPr>
            <p:ph idx="1"/>
          </p:nvPr>
        </p:nvPicPr>
        <p:blipFill>
          <a:blip r:embed="rId2"/>
          <a:stretch>
            <a:fillRect/>
          </a:stretch>
        </p:blipFill>
        <p:spPr>
          <a:xfrm>
            <a:off x="2057400" y="2674939"/>
            <a:ext cx="7772400" cy="3451225"/>
          </a:xfrm>
          <a:prstGeom prst="rect">
            <a:avLst/>
          </a:prstGeom>
        </p:spPr>
      </p:pic>
      <p:sp>
        <p:nvSpPr>
          <p:cNvPr id="3" name="Unvan 2"/>
          <p:cNvSpPr>
            <a:spLocks noGrp="1"/>
          </p:cNvSpPr>
          <p:nvPr>
            <p:ph type="title"/>
          </p:nvPr>
        </p:nvSpPr>
        <p:spPr/>
        <p:txBody>
          <a:bodyPr/>
          <a:lstStyle/>
          <a:p>
            <a:endParaRPr lang="tr-TR"/>
          </a:p>
        </p:txBody>
      </p:sp>
      <p:sp>
        <p:nvSpPr>
          <p:cNvPr id="4" name="Veri Yer Tutucusu 3"/>
          <p:cNvSpPr>
            <a:spLocks noGrp="1"/>
          </p:cNvSpPr>
          <p:nvPr>
            <p:ph type="dt" sz="half" idx="10"/>
          </p:nvPr>
        </p:nvSpPr>
        <p:spPr/>
        <p:txBody>
          <a:bodyPr/>
          <a:lstStyle/>
          <a:p>
            <a:pPr>
              <a:defRPr/>
            </a:pPr>
            <a:fld id="{BD0A9996-BC6A-467E-AF28-6BCF25704322}" type="datetime1">
              <a:rPr lang="tr-TR" smtClean="0"/>
              <a:pPr>
                <a:defRPr/>
              </a:pPr>
              <a:t>16.01.2020</a:t>
            </a:fld>
            <a:endParaRPr lang="tr-TR"/>
          </a:p>
        </p:txBody>
      </p:sp>
      <p:sp>
        <p:nvSpPr>
          <p:cNvPr id="5" name="Altbilgi Yer Tutucusu 4"/>
          <p:cNvSpPr>
            <a:spLocks noGrp="1"/>
          </p:cNvSpPr>
          <p:nvPr>
            <p:ph type="ftr" sz="quarter" idx="11"/>
          </p:nvPr>
        </p:nvSpPr>
        <p:spPr/>
        <p:txBody>
          <a:bodyPr/>
          <a:lstStyle/>
          <a:p>
            <a:pPr>
              <a:defRPr/>
            </a:pPr>
            <a:r>
              <a:rPr lang="tr-TR" smtClean="0"/>
              <a:t>Prof. Dr. Mustafa Durmuş</a:t>
            </a:r>
            <a:endParaRPr lang="tr-TR"/>
          </a:p>
        </p:txBody>
      </p:sp>
      <p:sp>
        <p:nvSpPr>
          <p:cNvPr id="6" name="Slayt Numarası Yer Tutucusu 5"/>
          <p:cNvSpPr>
            <a:spLocks noGrp="1"/>
          </p:cNvSpPr>
          <p:nvPr>
            <p:ph type="sldNum" sz="quarter" idx="12"/>
          </p:nvPr>
        </p:nvSpPr>
        <p:spPr/>
        <p:txBody>
          <a:bodyPr/>
          <a:lstStyle/>
          <a:p>
            <a:pPr>
              <a:defRPr/>
            </a:pPr>
            <a:fld id="{01250187-9096-4FC2-8D51-39A31C23D91B}" type="slidenum">
              <a:rPr lang="tr-TR" altLang="tr-TR" smtClean="0"/>
              <a:pPr>
                <a:defRPr/>
              </a:pPr>
              <a:t>16</a:t>
            </a:fld>
            <a:endParaRPr lang="tr-TR" altLang="tr-TR"/>
          </a:p>
        </p:txBody>
      </p:sp>
    </p:spTree>
    <p:extLst>
      <p:ext uri="{BB962C8B-B14F-4D97-AF65-F5344CB8AC3E}">
        <p14:creationId xmlns:p14="http://schemas.microsoft.com/office/powerpoint/2010/main" val="35300761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400" b="1" dirty="0" smtClean="0"/>
              <a:t/>
            </a:r>
            <a:br>
              <a:rPr lang="tr-TR" sz="2400" b="1" dirty="0" smtClean="0"/>
            </a:br>
            <a:r>
              <a:rPr lang="tr-TR" sz="2400" b="1" dirty="0" smtClean="0"/>
              <a:t>2020 Yılı MYB Resmi Öngörüleri:</a:t>
            </a:r>
            <a:br>
              <a:rPr lang="tr-TR" sz="2400" b="1" dirty="0" smtClean="0"/>
            </a:br>
            <a:r>
              <a:rPr lang="tr-TR" sz="2400" b="1" dirty="0" smtClean="0"/>
              <a:t>Gelirler: ÖTV+KDV + Damga Vergisi + Harçlar= % 70</a:t>
            </a:r>
            <a:endParaRPr lang="tr-TR" sz="2400" b="1" dirty="0"/>
          </a:p>
        </p:txBody>
      </p:sp>
      <p:pic>
        <p:nvPicPr>
          <p:cNvPr id="9" name="İçerik Yer Tutucusu 6"/>
          <p:cNvPicPr>
            <a:picLocks noGrp="1" noChangeAspect="1"/>
          </p:cNvPicPr>
          <p:nvPr>
            <p:ph sz="half" idx="1"/>
          </p:nvPr>
        </p:nvPicPr>
        <p:blipFill>
          <a:blip r:embed="rId2"/>
          <a:stretch>
            <a:fillRect/>
          </a:stretch>
        </p:blipFill>
        <p:spPr>
          <a:xfrm>
            <a:off x="2589213" y="2503715"/>
            <a:ext cx="4313237" cy="3038019"/>
          </a:xfrm>
          <a:prstGeom prst="rect">
            <a:avLst/>
          </a:prstGeom>
        </p:spPr>
      </p:pic>
      <p:pic>
        <p:nvPicPr>
          <p:cNvPr id="8" name="İçerik Yer Tutucusu 6"/>
          <p:cNvPicPr>
            <a:picLocks noGrp="1" noChangeAspect="1"/>
          </p:cNvPicPr>
          <p:nvPr>
            <p:ph sz="half" idx="2"/>
          </p:nvPr>
        </p:nvPicPr>
        <p:blipFill>
          <a:blip r:embed="rId3"/>
          <a:stretch>
            <a:fillRect/>
          </a:stretch>
        </p:blipFill>
        <p:spPr>
          <a:xfrm>
            <a:off x="7191375" y="2468682"/>
            <a:ext cx="4313238" cy="3092211"/>
          </a:xfrm>
          <a:prstGeom prst="rect">
            <a:avLst/>
          </a:prstGeom>
        </p:spPr>
      </p:pic>
      <p:sp>
        <p:nvSpPr>
          <p:cNvPr id="5" name="Veri Yer Tutucusu 4"/>
          <p:cNvSpPr>
            <a:spLocks noGrp="1"/>
          </p:cNvSpPr>
          <p:nvPr>
            <p:ph type="dt" sz="half" idx="10"/>
          </p:nvPr>
        </p:nvSpPr>
        <p:spPr/>
        <p:txBody>
          <a:bodyPr/>
          <a:lstStyle/>
          <a:p>
            <a:fld id="{1073A153-7AAB-46DF-B436-61E4BE7BEBF0}" type="datetime1">
              <a:rPr lang="tr-TR" smtClean="0"/>
              <a:t>16.01.2020</a:t>
            </a:fld>
            <a:endParaRPr lang="tr-TR"/>
          </a:p>
        </p:txBody>
      </p:sp>
      <p:sp>
        <p:nvSpPr>
          <p:cNvPr id="6" name="Altbilgi Yer Tutucusu 5"/>
          <p:cNvSpPr>
            <a:spLocks noGrp="1"/>
          </p:cNvSpPr>
          <p:nvPr>
            <p:ph type="ftr" sz="quarter" idx="11"/>
          </p:nvPr>
        </p:nvSpPr>
        <p:spPr/>
        <p:txBody>
          <a:bodyPr/>
          <a:lstStyle/>
          <a:p>
            <a:r>
              <a:rPr lang="tr-TR" smtClean="0"/>
              <a:t>Prof. Dr. Mustafa Durmuş</a:t>
            </a:r>
            <a:endParaRPr lang="tr-TR"/>
          </a:p>
        </p:txBody>
      </p:sp>
      <p:sp>
        <p:nvSpPr>
          <p:cNvPr id="7" name="Slayt Numarası Yer Tutucusu 6"/>
          <p:cNvSpPr>
            <a:spLocks noGrp="1"/>
          </p:cNvSpPr>
          <p:nvPr>
            <p:ph type="sldNum" sz="quarter" idx="12"/>
          </p:nvPr>
        </p:nvSpPr>
        <p:spPr/>
        <p:txBody>
          <a:bodyPr/>
          <a:lstStyle/>
          <a:p>
            <a:fld id="{B25B981A-F64B-4C9B-9C12-1BE9445E040E}" type="slidenum">
              <a:rPr lang="tr-TR" smtClean="0"/>
              <a:t>17</a:t>
            </a:fld>
            <a:endParaRPr lang="tr-TR"/>
          </a:p>
        </p:txBody>
      </p:sp>
    </p:spTree>
    <p:extLst>
      <p:ext uri="{BB962C8B-B14F-4D97-AF65-F5344CB8AC3E}">
        <p14:creationId xmlns:p14="http://schemas.microsoft.com/office/powerpoint/2010/main" val="17736162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400" b="1" dirty="0" smtClean="0"/>
              <a:t>Bütçe Hakkı ortadan kalktı</a:t>
            </a:r>
            <a:endParaRPr lang="tr-TR" sz="2400" b="1" dirty="0"/>
          </a:p>
        </p:txBody>
      </p:sp>
      <p:sp>
        <p:nvSpPr>
          <p:cNvPr id="3" name="İçerik Yer Tutucusu 2"/>
          <p:cNvSpPr>
            <a:spLocks noGrp="1"/>
          </p:cNvSpPr>
          <p:nvPr>
            <p:ph idx="1"/>
          </p:nvPr>
        </p:nvSpPr>
        <p:spPr/>
        <p:txBody>
          <a:bodyPr>
            <a:normAutofit fontScale="92500" lnSpcReduction="20000"/>
          </a:bodyPr>
          <a:lstStyle/>
          <a:p>
            <a:r>
              <a:rPr lang="tr-TR" sz="2400" dirty="0" smtClean="0"/>
              <a:t>Böyle 1,1 Trilyon TL’lik hayati </a:t>
            </a:r>
            <a:r>
              <a:rPr lang="tr-TR" sz="2400" dirty="0"/>
              <a:t>etkilere sahip bulunan bir mali </a:t>
            </a:r>
            <a:r>
              <a:rPr lang="tr-TR" sz="2400" b="1" dirty="0"/>
              <a:t>kaynağın nasıl kullanılacağına ilişkin olarak toplumun bütününün rızasının alınması ve bu kaynağın her aşamada sıkı bir biçimde denetlenmesi beklenir</a:t>
            </a:r>
            <a:r>
              <a:rPr lang="tr-TR" sz="2400" dirty="0" smtClean="0"/>
              <a:t>.</a:t>
            </a:r>
          </a:p>
          <a:p>
            <a:r>
              <a:rPr lang="tr-TR" sz="2400" dirty="0" smtClean="0"/>
              <a:t>Üretenlerin</a:t>
            </a:r>
            <a:r>
              <a:rPr lang="tr-TR" sz="2400" dirty="0"/>
              <a:t>, değeri yaratanların yani işçilerin, emekçilerin, halkın, vergi mükelleflerinin, özcesi ülkede yaşayan herkesin, doğrudan ya da dolaylı mekanizmalar aracılığıyla </a:t>
            </a:r>
            <a:r>
              <a:rPr lang="tr-TR" sz="2400" b="1" dirty="0"/>
              <a:t>ödedikleri vergilerin nerelere harcandığını ya da harcanmadığını denetleyebilmeleri gerekir.</a:t>
            </a:r>
          </a:p>
          <a:p>
            <a:r>
              <a:rPr lang="tr-TR" sz="2400" b="1" dirty="0"/>
              <a:t>Bu denetim </a:t>
            </a:r>
            <a:r>
              <a:rPr lang="tr-TR" sz="2400" dirty="0"/>
              <a:t>bütçenin hazırlanması, uygulanması ve sonuçlandırılması sırasında yani bütün bir </a:t>
            </a:r>
            <a:r>
              <a:rPr lang="tr-TR" sz="2400" b="1" dirty="0"/>
              <a:t>bütçe sürecinde yapılabilmelidir.</a:t>
            </a:r>
          </a:p>
          <a:p>
            <a:endParaRPr lang="tr-TR" sz="2400" dirty="0" smtClean="0"/>
          </a:p>
          <a:p>
            <a:endParaRPr lang="tr-TR" sz="2400" dirty="0"/>
          </a:p>
          <a:p>
            <a:endParaRPr lang="tr-TR" dirty="0"/>
          </a:p>
        </p:txBody>
      </p:sp>
      <p:sp>
        <p:nvSpPr>
          <p:cNvPr id="4" name="Veri Yer Tutucusu 3"/>
          <p:cNvSpPr>
            <a:spLocks noGrp="1"/>
          </p:cNvSpPr>
          <p:nvPr>
            <p:ph type="dt" sz="half" idx="10"/>
          </p:nvPr>
        </p:nvSpPr>
        <p:spPr/>
        <p:txBody>
          <a:bodyPr/>
          <a:lstStyle/>
          <a:p>
            <a:fld id="{B11263EE-69DF-4BA0-93F8-ED954EB632CF}" type="datetime1">
              <a:rPr lang="tr-TR" smtClean="0"/>
              <a:t>16.01.2020</a:t>
            </a:fld>
            <a:endParaRPr lang="tr-TR"/>
          </a:p>
        </p:txBody>
      </p:sp>
      <p:sp>
        <p:nvSpPr>
          <p:cNvPr id="5" name="Altbilgi Yer Tutucusu 4"/>
          <p:cNvSpPr>
            <a:spLocks noGrp="1"/>
          </p:cNvSpPr>
          <p:nvPr>
            <p:ph type="ftr" sz="quarter" idx="11"/>
          </p:nvPr>
        </p:nvSpPr>
        <p:spPr/>
        <p:txBody>
          <a:bodyPr/>
          <a:lstStyle/>
          <a:p>
            <a:r>
              <a:rPr lang="tr-TR" smtClean="0"/>
              <a:t>Prof. Dr. Mustafa Durmuş</a:t>
            </a:r>
            <a:endParaRPr lang="tr-TR"/>
          </a:p>
        </p:txBody>
      </p:sp>
      <p:sp>
        <p:nvSpPr>
          <p:cNvPr id="6" name="Slayt Numarası Yer Tutucusu 5"/>
          <p:cNvSpPr>
            <a:spLocks noGrp="1"/>
          </p:cNvSpPr>
          <p:nvPr>
            <p:ph type="sldNum" sz="quarter" idx="12"/>
          </p:nvPr>
        </p:nvSpPr>
        <p:spPr/>
        <p:txBody>
          <a:bodyPr/>
          <a:lstStyle/>
          <a:p>
            <a:fld id="{B25B981A-F64B-4C9B-9C12-1BE9445E040E}" type="slidenum">
              <a:rPr lang="tr-TR" smtClean="0"/>
              <a:t>18</a:t>
            </a:fld>
            <a:endParaRPr lang="tr-TR"/>
          </a:p>
        </p:txBody>
      </p:sp>
    </p:spTree>
    <p:extLst>
      <p:ext uri="{BB962C8B-B14F-4D97-AF65-F5344CB8AC3E}">
        <p14:creationId xmlns:p14="http://schemas.microsoft.com/office/powerpoint/2010/main" val="14811111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400" b="1" dirty="0"/>
              <a:t>Özgürce ifade, basın ve örgütlenme </a:t>
            </a:r>
            <a:r>
              <a:rPr lang="tr-TR" sz="2400" b="1" dirty="0" smtClean="0"/>
              <a:t>hakkını savunmak  ve Enflasyon </a:t>
            </a:r>
            <a:r>
              <a:rPr lang="tr-TR" sz="2400" b="1" dirty="0"/>
              <a:t>V</a:t>
            </a:r>
            <a:r>
              <a:rPr lang="tr-TR" sz="2400" b="1" dirty="0" smtClean="0"/>
              <a:t>ergisine karşı çıkmak bütçe hakkının gereği</a:t>
            </a:r>
            <a:r>
              <a:rPr lang="tr-TR" sz="2400" dirty="0"/>
              <a:t/>
            </a:r>
            <a:br>
              <a:rPr lang="tr-TR" sz="2400" dirty="0"/>
            </a:br>
            <a:endParaRPr lang="tr-TR" sz="2400" dirty="0"/>
          </a:p>
        </p:txBody>
      </p:sp>
      <p:sp>
        <p:nvSpPr>
          <p:cNvPr id="3" name="İçerik Yer Tutucusu 2"/>
          <p:cNvSpPr>
            <a:spLocks noGrp="1"/>
          </p:cNvSpPr>
          <p:nvPr>
            <p:ph idx="1"/>
          </p:nvPr>
        </p:nvSpPr>
        <p:spPr/>
        <p:txBody>
          <a:bodyPr>
            <a:normAutofit fontScale="92500" lnSpcReduction="10000"/>
          </a:bodyPr>
          <a:lstStyle/>
          <a:p>
            <a:r>
              <a:rPr lang="tr-TR" sz="1600" dirty="0"/>
              <a:t>Ancak günümüzde bütçe hakkını konuşurken </a:t>
            </a:r>
            <a:r>
              <a:rPr lang="tr-TR" sz="1600" b="1" dirty="0"/>
              <a:t>iki önemli konunun özellikle altını çizmek </a:t>
            </a:r>
            <a:r>
              <a:rPr lang="tr-TR" sz="1600" dirty="0"/>
              <a:t>gerekiyor.</a:t>
            </a:r>
          </a:p>
          <a:p>
            <a:r>
              <a:rPr lang="tr-TR" sz="1600" b="1" dirty="0" smtClean="0"/>
              <a:t>(i)</a:t>
            </a:r>
            <a:r>
              <a:rPr lang="tr-TR" sz="1600" dirty="0" smtClean="0"/>
              <a:t> Ekonomik </a:t>
            </a:r>
            <a:r>
              <a:rPr lang="tr-TR" sz="1600" dirty="0"/>
              <a:t>ve sosyal </a:t>
            </a:r>
            <a:r>
              <a:rPr lang="tr-TR" sz="1600" dirty="0" smtClean="0"/>
              <a:t>haklar kadar, </a:t>
            </a:r>
            <a:r>
              <a:rPr lang="tr-TR" sz="1600" b="1" dirty="0" smtClean="0"/>
              <a:t>özgürce </a:t>
            </a:r>
            <a:r>
              <a:rPr lang="tr-TR" sz="1600" b="1" dirty="0"/>
              <a:t>ifade, basın ve örgütlenme hakkı </a:t>
            </a:r>
            <a:r>
              <a:rPr lang="tr-TR" sz="1600" dirty="0"/>
              <a:t>temel bir bütçe hakkıdır.</a:t>
            </a:r>
          </a:p>
          <a:p>
            <a:r>
              <a:rPr lang="tr-TR" sz="1600" dirty="0" smtClean="0"/>
              <a:t>Çünkü bütçe hakkının olabilmesi ve ekonomik hakların hayata geçebilmesi için öncelikle insanların düşünce, ifade ve örgütlenme özgürlüğüne ve özgür bir basına sahip olmaları gerekiyor.</a:t>
            </a:r>
          </a:p>
          <a:p>
            <a:r>
              <a:rPr lang="tr-TR" sz="1600" b="1" dirty="0"/>
              <a:t>(ii) Karşılıksız para basarak hükümetlerin örtülü bir biçimde vergi almalarının önlenmesi de bütçe hakkı</a:t>
            </a:r>
            <a:r>
              <a:rPr lang="tr-TR" sz="1600" dirty="0"/>
              <a:t>nın zorunlu bir parçasıdır.</a:t>
            </a:r>
          </a:p>
          <a:p>
            <a:r>
              <a:rPr lang="tr-TR" sz="1600" dirty="0"/>
              <a:t>Yani monetizasyonla </a:t>
            </a:r>
            <a:r>
              <a:rPr lang="tr-TR" sz="1600" dirty="0" smtClean="0"/>
              <a:t>ve ardından gelen yüksek enflasyonla sonuçlanabilecek </a:t>
            </a:r>
            <a:r>
              <a:rPr lang="tr-TR" sz="1600" dirty="0"/>
              <a:t>bir finansman gizli bir vergilendirmedir</a:t>
            </a:r>
            <a:r>
              <a:rPr lang="tr-TR" sz="1600" dirty="0" smtClean="0"/>
              <a:t>!</a:t>
            </a:r>
          </a:p>
          <a:p>
            <a:r>
              <a:rPr lang="tr-TR" sz="1600" dirty="0"/>
              <a:t>Manipülatif bir biçimde düşük gösterilse de enflasyon;  paranın değerini düşürerek yoksul halkın gelirinin bir kısmına daha el konulmasıyla, aynı zamanda da değer üzerinden alınan KDV ve ÖTV gibi dolaylı vergilerin halkı daha da yoksullaştırmasıyla sonuçlanıyor.</a:t>
            </a:r>
          </a:p>
          <a:p>
            <a:endParaRPr lang="tr-TR" sz="1600" dirty="0"/>
          </a:p>
          <a:p>
            <a:endParaRPr lang="tr-TR" sz="1600" dirty="0" smtClean="0"/>
          </a:p>
          <a:p>
            <a:endParaRPr lang="tr-TR" dirty="0"/>
          </a:p>
          <a:p>
            <a:endParaRPr lang="tr-TR" dirty="0"/>
          </a:p>
        </p:txBody>
      </p:sp>
      <p:sp>
        <p:nvSpPr>
          <p:cNvPr id="4" name="Veri Yer Tutucusu 3"/>
          <p:cNvSpPr>
            <a:spLocks noGrp="1"/>
          </p:cNvSpPr>
          <p:nvPr>
            <p:ph type="dt" sz="half" idx="10"/>
          </p:nvPr>
        </p:nvSpPr>
        <p:spPr/>
        <p:txBody>
          <a:bodyPr/>
          <a:lstStyle/>
          <a:p>
            <a:fld id="{4DCA0E47-A665-450F-ABE7-896C9DA18506}" type="datetime1">
              <a:rPr lang="tr-TR" smtClean="0"/>
              <a:t>16.01.2020</a:t>
            </a:fld>
            <a:endParaRPr lang="tr-TR"/>
          </a:p>
        </p:txBody>
      </p:sp>
      <p:sp>
        <p:nvSpPr>
          <p:cNvPr id="5" name="Altbilgi Yer Tutucusu 4"/>
          <p:cNvSpPr>
            <a:spLocks noGrp="1"/>
          </p:cNvSpPr>
          <p:nvPr>
            <p:ph type="ftr" sz="quarter" idx="11"/>
          </p:nvPr>
        </p:nvSpPr>
        <p:spPr/>
        <p:txBody>
          <a:bodyPr/>
          <a:lstStyle/>
          <a:p>
            <a:r>
              <a:rPr lang="tr-TR" smtClean="0"/>
              <a:t>Prof. Dr. Mustafa Durmuş</a:t>
            </a:r>
            <a:endParaRPr lang="tr-TR"/>
          </a:p>
        </p:txBody>
      </p:sp>
      <p:sp>
        <p:nvSpPr>
          <p:cNvPr id="6" name="Slayt Numarası Yer Tutucusu 5"/>
          <p:cNvSpPr>
            <a:spLocks noGrp="1"/>
          </p:cNvSpPr>
          <p:nvPr>
            <p:ph type="sldNum" sz="quarter" idx="12"/>
          </p:nvPr>
        </p:nvSpPr>
        <p:spPr/>
        <p:txBody>
          <a:bodyPr/>
          <a:lstStyle/>
          <a:p>
            <a:fld id="{B25B981A-F64B-4C9B-9C12-1BE9445E040E}" type="slidenum">
              <a:rPr lang="tr-TR" smtClean="0"/>
              <a:t>19</a:t>
            </a:fld>
            <a:endParaRPr lang="tr-TR"/>
          </a:p>
        </p:txBody>
      </p:sp>
    </p:spTree>
    <p:extLst>
      <p:ext uri="{BB962C8B-B14F-4D97-AF65-F5344CB8AC3E}">
        <p14:creationId xmlns:p14="http://schemas.microsoft.com/office/powerpoint/2010/main" val="3134340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000" b="1" dirty="0"/>
              <a:t>Kapitalizmin krizlerine </a:t>
            </a:r>
            <a:r>
              <a:rPr lang="tr-TR" sz="2000" b="1" dirty="0" err="1"/>
              <a:t>neo</a:t>
            </a:r>
            <a:r>
              <a:rPr lang="tr-TR" sz="2000" b="1" dirty="0"/>
              <a:t>-liberalizm de çare olamadı ve ideolojik ve politik olarak hızla hegemonya kaybetmeye </a:t>
            </a:r>
            <a:r>
              <a:rPr lang="tr-TR" sz="2000" b="1" dirty="0" smtClean="0"/>
              <a:t>başladı!</a:t>
            </a:r>
            <a:r>
              <a:rPr lang="tr-TR" sz="2000" dirty="0"/>
              <a:t/>
            </a:r>
            <a:br>
              <a:rPr lang="tr-TR" sz="2000" dirty="0"/>
            </a:br>
            <a:endParaRPr lang="tr-TR" sz="2000" dirty="0"/>
          </a:p>
        </p:txBody>
      </p:sp>
      <p:sp>
        <p:nvSpPr>
          <p:cNvPr id="3" name="İçerik Yer Tutucusu 2"/>
          <p:cNvSpPr>
            <a:spLocks noGrp="1"/>
          </p:cNvSpPr>
          <p:nvPr>
            <p:ph idx="1"/>
          </p:nvPr>
        </p:nvSpPr>
        <p:spPr/>
        <p:txBody>
          <a:bodyPr/>
          <a:lstStyle/>
          <a:p>
            <a:r>
              <a:rPr lang="tr-TR" sz="2000" b="1" dirty="0" smtClean="0"/>
              <a:t>Dünya ekonomisi: </a:t>
            </a:r>
          </a:p>
          <a:p>
            <a:r>
              <a:rPr lang="tr-TR" sz="2000" dirty="0" smtClean="0"/>
              <a:t>Finansal piyasalarda şişirilen </a:t>
            </a:r>
            <a:r>
              <a:rPr lang="tr-TR" sz="2000" b="1" dirty="0" smtClean="0"/>
              <a:t>balonlar</a:t>
            </a:r>
            <a:r>
              <a:rPr lang="tr-TR" sz="2000" dirty="0" smtClean="0"/>
              <a:t>+ </a:t>
            </a:r>
            <a:r>
              <a:rPr lang="tr-TR" sz="2000" b="1" dirty="0" smtClean="0"/>
              <a:t>Düşük kârlılık+ Durgun ücret ve verimlilik artışları</a:t>
            </a:r>
            <a:r>
              <a:rPr lang="tr-TR" sz="2000" dirty="0" smtClean="0"/>
              <a:t> + </a:t>
            </a:r>
            <a:r>
              <a:rPr lang="tr-TR" sz="2000" b="1" dirty="0" smtClean="0"/>
              <a:t>Resesyon</a:t>
            </a:r>
            <a:r>
              <a:rPr lang="tr-TR" sz="2000" dirty="0" smtClean="0"/>
              <a:t>a doğru gidiş + Özel sektör borç stoklarının tetiklediği </a:t>
            </a:r>
            <a:r>
              <a:rPr lang="tr-TR" sz="2000" b="1" dirty="0" smtClean="0"/>
              <a:t>finansal kriz riski.</a:t>
            </a:r>
          </a:p>
          <a:p>
            <a:r>
              <a:rPr lang="tr-TR" sz="2000" dirty="0" smtClean="0"/>
              <a:t>OECD, IMF gibi örgütler </a:t>
            </a:r>
            <a:r>
              <a:rPr lang="tr-TR" sz="2000" b="1" dirty="0" smtClean="0"/>
              <a:t>küresel büyüme tahminleri</a:t>
            </a:r>
            <a:r>
              <a:rPr lang="tr-TR" sz="2000" dirty="0" smtClean="0"/>
              <a:t>ni sürekli düşürüyorlar.</a:t>
            </a:r>
          </a:p>
          <a:p>
            <a:r>
              <a:rPr lang="tr-TR" sz="2000" dirty="0" smtClean="0"/>
              <a:t>Dünya Satınalmacı </a:t>
            </a:r>
            <a:r>
              <a:rPr lang="tr-TR" sz="2000" dirty="0"/>
              <a:t>Endeksi </a:t>
            </a:r>
            <a:r>
              <a:rPr lang="tr-TR" sz="2000" b="1" dirty="0"/>
              <a:t>(PMI) </a:t>
            </a:r>
            <a:r>
              <a:rPr lang="tr-TR" sz="2000" dirty="0"/>
              <a:t>hem imalat, hem de hizmet sektöründe giderek </a:t>
            </a:r>
            <a:r>
              <a:rPr lang="tr-TR" sz="2000" b="1" dirty="0" smtClean="0"/>
              <a:t>düşüyor</a:t>
            </a:r>
            <a:r>
              <a:rPr lang="tr-TR" sz="2000" dirty="0" smtClean="0"/>
              <a:t>, </a:t>
            </a:r>
            <a:r>
              <a:rPr lang="tr-TR" sz="2000" b="1" dirty="0" smtClean="0"/>
              <a:t>otomotiv firmaları toplu işçi çıkarımına hazırlanıyor</a:t>
            </a:r>
            <a:r>
              <a:rPr lang="tr-TR" sz="2000" dirty="0" smtClean="0"/>
              <a:t>. </a:t>
            </a:r>
          </a:p>
          <a:p>
            <a:endParaRPr lang="tr-TR" sz="2000" dirty="0"/>
          </a:p>
          <a:p>
            <a:endParaRPr lang="tr-TR" dirty="0"/>
          </a:p>
        </p:txBody>
      </p:sp>
      <p:sp>
        <p:nvSpPr>
          <p:cNvPr id="4" name="Veri Yer Tutucusu 3"/>
          <p:cNvSpPr>
            <a:spLocks noGrp="1"/>
          </p:cNvSpPr>
          <p:nvPr>
            <p:ph type="dt" sz="half" idx="10"/>
          </p:nvPr>
        </p:nvSpPr>
        <p:spPr/>
        <p:txBody>
          <a:bodyPr/>
          <a:lstStyle/>
          <a:p>
            <a:fld id="{BC36FEED-99F6-4214-802E-A8AAA4A85BA0}" type="datetime1">
              <a:rPr lang="tr-TR" smtClean="0"/>
              <a:t>16.01.2020</a:t>
            </a:fld>
            <a:endParaRPr lang="tr-TR"/>
          </a:p>
        </p:txBody>
      </p:sp>
      <p:sp>
        <p:nvSpPr>
          <p:cNvPr id="5" name="Altbilgi Yer Tutucusu 4"/>
          <p:cNvSpPr>
            <a:spLocks noGrp="1"/>
          </p:cNvSpPr>
          <p:nvPr>
            <p:ph type="ftr" sz="quarter" idx="11"/>
          </p:nvPr>
        </p:nvSpPr>
        <p:spPr/>
        <p:txBody>
          <a:bodyPr/>
          <a:lstStyle/>
          <a:p>
            <a:r>
              <a:rPr lang="tr-TR" smtClean="0"/>
              <a:t>Prof. Dr. Mustafa Durmuş</a:t>
            </a:r>
            <a:endParaRPr lang="tr-TR"/>
          </a:p>
        </p:txBody>
      </p:sp>
      <p:sp>
        <p:nvSpPr>
          <p:cNvPr id="6" name="Slayt Numarası Yer Tutucusu 5"/>
          <p:cNvSpPr>
            <a:spLocks noGrp="1"/>
          </p:cNvSpPr>
          <p:nvPr>
            <p:ph type="sldNum" sz="quarter" idx="12"/>
          </p:nvPr>
        </p:nvSpPr>
        <p:spPr/>
        <p:txBody>
          <a:bodyPr/>
          <a:lstStyle/>
          <a:p>
            <a:fld id="{B25B981A-F64B-4C9B-9C12-1BE9445E040E}" type="slidenum">
              <a:rPr lang="tr-TR" smtClean="0"/>
              <a:t>2</a:t>
            </a:fld>
            <a:endParaRPr lang="tr-TR"/>
          </a:p>
        </p:txBody>
      </p:sp>
    </p:spTree>
    <p:extLst>
      <p:ext uri="{BB962C8B-B14F-4D97-AF65-F5344CB8AC3E}">
        <p14:creationId xmlns:p14="http://schemas.microsoft.com/office/powerpoint/2010/main" val="22176383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sz="2000" b="1" dirty="0" smtClean="0"/>
              <a:t>Türkiye’nin durumu: Bütçe Hakkında sıfır çektik…</a:t>
            </a:r>
            <a:r>
              <a:rPr lang="tr-TR" sz="2000" b="1" dirty="0"/>
              <a:t/>
            </a:r>
            <a:br>
              <a:rPr lang="tr-TR" sz="2000" b="1" dirty="0"/>
            </a:br>
            <a:r>
              <a:rPr lang="tr-TR" sz="2000" b="1" dirty="0"/>
              <a:t>Bütçe Şeffaflığı (bilgi paylaşımı): 58 puan; Bütçe Denetimi: 59 puan; Bütçe Kararlarına Halkın Katılımı: 0 puan!</a:t>
            </a:r>
            <a:r>
              <a:rPr lang="tr-TR" sz="2000" dirty="0"/>
              <a:t/>
            </a:r>
            <a:br>
              <a:rPr lang="tr-TR" sz="2000" dirty="0"/>
            </a:br>
            <a:endParaRPr lang="tr-TR" sz="2000" dirty="0"/>
          </a:p>
        </p:txBody>
      </p:sp>
      <p:sp>
        <p:nvSpPr>
          <p:cNvPr id="3" name="İçerik Yer Tutucusu 2"/>
          <p:cNvSpPr>
            <a:spLocks noGrp="1"/>
          </p:cNvSpPr>
          <p:nvPr>
            <p:ph sz="half" idx="1"/>
          </p:nvPr>
        </p:nvSpPr>
        <p:spPr/>
        <p:txBody>
          <a:bodyPr>
            <a:normAutofit fontScale="62500" lnSpcReduction="20000"/>
          </a:bodyPr>
          <a:lstStyle/>
          <a:p>
            <a:r>
              <a:rPr lang="tr-TR" b="1" dirty="0"/>
              <a:t>Bütçe şeffaflığı açısından </a:t>
            </a:r>
            <a:r>
              <a:rPr lang="tr-TR" dirty="0"/>
              <a:t>Türkiye 100 üzerinden </a:t>
            </a:r>
            <a:r>
              <a:rPr lang="tr-TR" b="1" dirty="0"/>
              <a:t>58 puan </a:t>
            </a:r>
            <a:r>
              <a:rPr lang="tr-TR" dirty="0"/>
              <a:t>ile Rusya’nın (72) ve Gürcistan’ın (82) gerisinde kalıyor. </a:t>
            </a:r>
            <a:endParaRPr lang="tr-TR" dirty="0" smtClean="0"/>
          </a:p>
          <a:p>
            <a:r>
              <a:rPr lang="tr-TR" dirty="0"/>
              <a:t>Bu puanlar içinde</a:t>
            </a:r>
            <a:r>
              <a:rPr lang="tr-TR" sz="2600" b="1" dirty="0"/>
              <a:t> Türkiye’nin ‘sıfır’ çektiği bir alan </a:t>
            </a:r>
            <a:r>
              <a:rPr lang="tr-TR" b="1" dirty="0"/>
              <a:t>var </a:t>
            </a:r>
            <a:r>
              <a:rPr lang="tr-TR" dirty="0"/>
              <a:t>ki aslında bu sonuç sürpriz değil: </a:t>
            </a:r>
            <a:r>
              <a:rPr lang="tr-TR" sz="2600" b="1" dirty="0"/>
              <a:t>Halkın bütçe süreçlerinde karar alma mekanizmasına katılımı.</a:t>
            </a:r>
          </a:p>
          <a:p>
            <a:r>
              <a:rPr lang="tr-TR" b="1" dirty="0"/>
              <a:t>Yani yönetsel düzeyde, yasa/mevzuat hazırlama düzeyinde ve etkin denetleme düzeyinde halkın doğrudan ya da etkin dolaylı katılımından söz edemiyoruz.</a:t>
            </a:r>
          </a:p>
          <a:p>
            <a:r>
              <a:rPr lang="tr-TR" dirty="0"/>
              <a:t>Yukarıdan aşağıya </a:t>
            </a:r>
            <a:r>
              <a:rPr lang="tr-TR" b="1" dirty="0"/>
              <a:t>aşırı merkeziyetçi ve bürokratik bir biçimde örgütlenmiş olan bütçe süreci </a:t>
            </a:r>
            <a:r>
              <a:rPr lang="tr-TR" dirty="0"/>
              <a:t>söz konusu olduğundan, </a:t>
            </a:r>
            <a:r>
              <a:rPr lang="tr-TR" b="1" dirty="0"/>
              <a:t>halk kararlara </a:t>
            </a:r>
            <a:r>
              <a:rPr lang="tr-TR" b="1" dirty="0" smtClean="0"/>
              <a:t>katılamıyor.</a:t>
            </a:r>
          </a:p>
          <a:p>
            <a:r>
              <a:rPr lang="tr-TR" dirty="0"/>
              <a:t>Raporda, Türkiye’de 2012 yılından bu yana bütçe öncesi hazırlanması/paylaşılması gereken belge ya da dokümanların ya hiç hazırlanmadığı ya da geç hazırlandığı bilgisi de var.</a:t>
            </a:r>
          </a:p>
          <a:p>
            <a:endParaRPr lang="tr-TR" dirty="0"/>
          </a:p>
          <a:p>
            <a:endParaRPr lang="tr-TR" dirty="0"/>
          </a:p>
        </p:txBody>
      </p:sp>
      <p:pic>
        <p:nvPicPr>
          <p:cNvPr id="8" name="İçerik Yer Tutucusu 7" descr="Görüntünün olası içeriği: yazı">
            <a:hlinkClick r:id="rId2"/>
          </p:cNvPr>
          <p:cNvPicPr>
            <a:picLocks noGrp="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7191373" y="2248183"/>
            <a:ext cx="4313238" cy="3101057"/>
          </a:xfrm>
          <a:prstGeom prst="rect">
            <a:avLst/>
          </a:prstGeom>
          <a:noFill/>
          <a:ln>
            <a:noFill/>
          </a:ln>
        </p:spPr>
      </p:pic>
      <p:sp>
        <p:nvSpPr>
          <p:cNvPr id="5" name="Veri Yer Tutucusu 4"/>
          <p:cNvSpPr>
            <a:spLocks noGrp="1"/>
          </p:cNvSpPr>
          <p:nvPr>
            <p:ph type="dt" sz="half" idx="10"/>
          </p:nvPr>
        </p:nvSpPr>
        <p:spPr/>
        <p:txBody>
          <a:bodyPr/>
          <a:lstStyle/>
          <a:p>
            <a:fld id="{39143A53-78B9-4015-9466-F24BA028E436}" type="datetime1">
              <a:rPr lang="tr-TR" smtClean="0"/>
              <a:t>16.01.2020</a:t>
            </a:fld>
            <a:endParaRPr lang="tr-TR"/>
          </a:p>
        </p:txBody>
      </p:sp>
      <p:sp>
        <p:nvSpPr>
          <p:cNvPr id="6" name="Altbilgi Yer Tutucusu 5"/>
          <p:cNvSpPr>
            <a:spLocks noGrp="1"/>
          </p:cNvSpPr>
          <p:nvPr>
            <p:ph type="ftr" sz="quarter" idx="11"/>
          </p:nvPr>
        </p:nvSpPr>
        <p:spPr/>
        <p:txBody>
          <a:bodyPr/>
          <a:lstStyle/>
          <a:p>
            <a:r>
              <a:rPr lang="tr-TR" smtClean="0"/>
              <a:t>Prof. Dr. Mustafa Durmuş</a:t>
            </a:r>
            <a:endParaRPr lang="tr-TR" dirty="0"/>
          </a:p>
        </p:txBody>
      </p:sp>
      <p:sp>
        <p:nvSpPr>
          <p:cNvPr id="7" name="Slayt Numarası Yer Tutucusu 6"/>
          <p:cNvSpPr>
            <a:spLocks noGrp="1"/>
          </p:cNvSpPr>
          <p:nvPr>
            <p:ph type="sldNum" sz="quarter" idx="12"/>
          </p:nvPr>
        </p:nvSpPr>
        <p:spPr/>
        <p:txBody>
          <a:bodyPr/>
          <a:lstStyle/>
          <a:p>
            <a:fld id="{B25B981A-F64B-4C9B-9C12-1BE9445E040E}" type="slidenum">
              <a:rPr lang="tr-TR" smtClean="0"/>
              <a:t>20</a:t>
            </a:fld>
            <a:endParaRPr lang="tr-TR"/>
          </a:p>
        </p:txBody>
      </p:sp>
    </p:spTree>
    <p:extLst>
      <p:ext uri="{BB962C8B-B14F-4D97-AF65-F5344CB8AC3E}">
        <p14:creationId xmlns:p14="http://schemas.microsoft.com/office/powerpoint/2010/main" val="20344096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4 Başlık"/>
          <p:cNvSpPr>
            <a:spLocks noGrp="1"/>
          </p:cNvSpPr>
          <p:nvPr>
            <p:ph type="title"/>
          </p:nvPr>
        </p:nvSpPr>
        <p:spPr/>
        <p:txBody>
          <a:bodyPr>
            <a:normAutofit fontScale="90000"/>
          </a:bodyPr>
          <a:lstStyle/>
          <a:p>
            <a:r>
              <a:rPr lang="tr-TR" sz="2400" b="1" dirty="0"/>
              <a:t>Halkın bütçe süreçlerinden dışlanması yapılan harcamaların ve toplanan vergilerin denetlenmesi sırasında da ortaya </a:t>
            </a:r>
            <a:r>
              <a:rPr lang="tr-TR" sz="2400" b="1" dirty="0" smtClean="0"/>
              <a:t>çıkıyor ! Bütçe Hakkını yok eden  faktörler:</a:t>
            </a:r>
            <a:r>
              <a:rPr lang="tr-TR" sz="2400" b="1" dirty="0"/>
              <a:t/>
            </a:r>
            <a:br>
              <a:rPr lang="tr-TR" sz="2400" b="1" dirty="0"/>
            </a:br>
            <a:endParaRPr lang="tr-TR" sz="2400" dirty="0"/>
          </a:p>
        </p:txBody>
      </p:sp>
      <p:sp>
        <p:nvSpPr>
          <p:cNvPr id="2" name="1 İçerik Yer Tutucusu"/>
          <p:cNvSpPr>
            <a:spLocks noGrp="1"/>
          </p:cNvSpPr>
          <p:nvPr>
            <p:ph idx="1"/>
          </p:nvPr>
        </p:nvSpPr>
        <p:spPr>
          <a:xfrm>
            <a:off x="1874520" y="1819656"/>
            <a:ext cx="8906256" cy="3841592"/>
          </a:xfrm>
        </p:spPr>
        <p:txBody>
          <a:bodyPr>
            <a:normAutofit fontScale="77500" lnSpcReduction="20000"/>
          </a:bodyPr>
          <a:lstStyle/>
          <a:p>
            <a:r>
              <a:rPr lang="tr-TR" b="1" dirty="0" smtClean="0"/>
              <a:t>Türkiye’de </a:t>
            </a:r>
            <a:r>
              <a:rPr lang="tr-TR" b="1" dirty="0"/>
              <a:t>gerçek bir bütçe denetimini önleyen uygulamalar şu biçimlerde kendini gösteriyor:</a:t>
            </a:r>
          </a:p>
          <a:p>
            <a:r>
              <a:rPr lang="tr-TR" b="1" dirty="0" smtClean="0"/>
              <a:t>(i)</a:t>
            </a:r>
            <a:r>
              <a:rPr lang="tr-TR" dirty="0" smtClean="0"/>
              <a:t> </a:t>
            </a:r>
            <a:r>
              <a:rPr lang="tr-TR" dirty="0"/>
              <a:t>Yeni </a:t>
            </a:r>
            <a:r>
              <a:rPr lang="tr-TR" dirty="0" err="1"/>
              <a:t>Rejim’de</a:t>
            </a:r>
            <a:r>
              <a:rPr lang="tr-TR" dirty="0"/>
              <a:t> TBMM’nin Bütçe Hakkı ortadan kalktı 2019’dan itibaren </a:t>
            </a:r>
            <a:r>
              <a:rPr lang="tr-TR" b="1" dirty="0"/>
              <a:t>bütçeyi Cumhurbaşkanlığı </a:t>
            </a:r>
            <a:r>
              <a:rPr lang="tr-TR" b="1" dirty="0" smtClean="0"/>
              <a:t>yapıyor.</a:t>
            </a:r>
          </a:p>
          <a:p>
            <a:r>
              <a:rPr lang="tr-TR" b="1" dirty="0" smtClean="0"/>
              <a:t>(ii) Sayıştay’ın dış denetimi fiilen gerekli denetimi yapmaması, yapamaması</a:t>
            </a:r>
          </a:p>
          <a:p>
            <a:r>
              <a:rPr lang="tr-TR" b="1" dirty="0" smtClean="0"/>
              <a:t>(iii)</a:t>
            </a:r>
            <a:r>
              <a:rPr lang="tr-TR" dirty="0" smtClean="0"/>
              <a:t> </a:t>
            </a:r>
            <a:r>
              <a:rPr lang="tr-TR" b="1" dirty="0" smtClean="0"/>
              <a:t>Yedek ödenek </a:t>
            </a:r>
            <a:r>
              <a:rPr lang="tr-TR" dirty="0" smtClean="0"/>
              <a:t>artış sınırlarının  yasal sınırların ötesinde aşılması (2018’de </a:t>
            </a:r>
            <a:r>
              <a:rPr lang="tr-TR" b="1" dirty="0" smtClean="0"/>
              <a:t>56 Milyar TL / % 7,2</a:t>
            </a:r>
            <a:r>
              <a:rPr lang="tr-TR" dirty="0" smtClean="0"/>
              <a:t>).</a:t>
            </a:r>
          </a:p>
          <a:p>
            <a:r>
              <a:rPr lang="tr-TR" dirty="0" smtClean="0"/>
              <a:t> </a:t>
            </a:r>
            <a:r>
              <a:rPr lang="tr-TR" b="1" dirty="0" smtClean="0"/>
              <a:t>(iv)</a:t>
            </a:r>
            <a:r>
              <a:rPr lang="tr-TR" dirty="0" smtClean="0"/>
              <a:t> Yasal olmayan biçimde </a:t>
            </a:r>
            <a:r>
              <a:rPr lang="tr-TR" b="1" dirty="0" smtClean="0"/>
              <a:t>ödenek üstü harcamalar </a:t>
            </a:r>
            <a:r>
              <a:rPr lang="tr-TR" dirty="0" smtClean="0"/>
              <a:t>yapılması (2018’de </a:t>
            </a:r>
            <a:r>
              <a:rPr lang="tr-TR" b="1" dirty="0" smtClean="0"/>
              <a:t>63 Milyar TL</a:t>
            </a:r>
            <a:r>
              <a:rPr lang="tr-TR" dirty="0" smtClean="0"/>
              <a:t>)</a:t>
            </a:r>
          </a:p>
          <a:p>
            <a:r>
              <a:rPr lang="tr-TR" dirty="0" smtClean="0"/>
              <a:t> </a:t>
            </a:r>
            <a:r>
              <a:rPr lang="tr-TR" b="1" dirty="0" smtClean="0"/>
              <a:t>(v) Bütçe Dışı </a:t>
            </a:r>
            <a:r>
              <a:rPr lang="tr-TR" b="1" dirty="0" err="1" smtClean="0"/>
              <a:t>Fon’ların</a:t>
            </a:r>
            <a:r>
              <a:rPr lang="tr-TR" b="1" dirty="0" smtClean="0"/>
              <a:t> varlığı (SSDF gibi)</a:t>
            </a:r>
          </a:p>
          <a:p>
            <a:r>
              <a:rPr lang="tr-TR" b="1" dirty="0" smtClean="0"/>
              <a:t>(vi)</a:t>
            </a:r>
            <a:r>
              <a:rPr lang="tr-TR" dirty="0" smtClean="0"/>
              <a:t> </a:t>
            </a:r>
            <a:r>
              <a:rPr lang="tr-TR" b="1" dirty="0" smtClean="0"/>
              <a:t>İşsizlik Sigortası Fonu’nun amaç dışı kullanımı </a:t>
            </a:r>
            <a:r>
              <a:rPr lang="tr-TR" b="1" dirty="0"/>
              <a:t>(2019 Ocak – Kasım itibariyle İşsize 9 Milyar TL, işverenlere 14,7 </a:t>
            </a:r>
            <a:r>
              <a:rPr lang="tr-TR" b="1" dirty="0" smtClean="0"/>
              <a:t>Milyar </a:t>
            </a:r>
            <a:r>
              <a:rPr lang="tr-TR" b="1" dirty="0"/>
              <a:t>TL ödendi</a:t>
            </a:r>
            <a:r>
              <a:rPr lang="tr-TR" b="1" dirty="0" smtClean="0"/>
              <a:t>).</a:t>
            </a:r>
          </a:p>
          <a:p>
            <a:r>
              <a:rPr lang="tr-TR" b="1" dirty="0" smtClean="0"/>
              <a:t>(vii) Bütçe dışında tutulan harcamalar </a:t>
            </a:r>
            <a:r>
              <a:rPr lang="tr-TR" dirty="0" smtClean="0"/>
              <a:t>(doğrudan ve koşullu yükümlülükler) </a:t>
            </a:r>
          </a:p>
          <a:p>
            <a:r>
              <a:rPr lang="tr-TR" b="1" dirty="0" smtClean="0"/>
              <a:t>20 Şehir hastanesine 25 yıl için 142,4 Milyar $ kira ve hizmet bedeli; 4 Alt Yapı Projesine 22,5 Milyar Avro ödenecek. Hazine garantili dış borç stoku 12,6 Milyar $. Bunun 7,5 Milyar $’ı kamu bankalarında.</a:t>
            </a:r>
          </a:p>
          <a:p>
            <a:r>
              <a:rPr lang="tr-TR" b="1" dirty="0" smtClean="0"/>
              <a:t>(viii) T. Varlık Fonu ( Ziraat Bankası’ndan 675 Milyar $’</a:t>
            </a:r>
            <a:r>
              <a:rPr lang="tr-TR" b="1" dirty="0" err="1" smtClean="0"/>
              <a:t>lık</a:t>
            </a:r>
            <a:r>
              <a:rPr lang="tr-TR" b="1" dirty="0" smtClean="0"/>
              <a:t> Demirören Grubuna kredi,  Ağaoğlu’nun arsasının 1,4 Milyar TL’ye  satın alınması ve </a:t>
            </a:r>
            <a:r>
              <a:rPr lang="tr-TR" b="1" dirty="0" err="1"/>
              <a:t>E</a:t>
            </a:r>
            <a:r>
              <a:rPr lang="tr-TR" b="1" dirty="0" err="1" smtClean="0"/>
              <a:t>BRD’nin</a:t>
            </a:r>
            <a:r>
              <a:rPr lang="tr-TR" b="1" dirty="0" smtClean="0"/>
              <a:t> Borsa İstanbul’daki hissesinin satın alınması).</a:t>
            </a:r>
          </a:p>
          <a:p>
            <a:endParaRPr lang="tr-TR" dirty="0"/>
          </a:p>
        </p:txBody>
      </p:sp>
      <p:sp>
        <p:nvSpPr>
          <p:cNvPr id="5" name="Veri Yer Tutucusu 4"/>
          <p:cNvSpPr>
            <a:spLocks noGrp="1"/>
          </p:cNvSpPr>
          <p:nvPr>
            <p:ph type="dt" sz="half" idx="10"/>
          </p:nvPr>
        </p:nvSpPr>
        <p:spPr/>
        <p:txBody>
          <a:bodyPr/>
          <a:lstStyle/>
          <a:p>
            <a:fld id="{A70841F8-3BF4-4852-84E8-B5B51490175F}" type="datetime1">
              <a:rPr lang="tr-TR" smtClean="0"/>
              <a:t>16.01.2020</a:t>
            </a:fld>
            <a:endParaRPr lang="tr-TR"/>
          </a:p>
        </p:txBody>
      </p:sp>
      <p:sp>
        <p:nvSpPr>
          <p:cNvPr id="3" name="2 Altbilgi Yer Tutucusu"/>
          <p:cNvSpPr>
            <a:spLocks noGrp="1"/>
          </p:cNvSpPr>
          <p:nvPr>
            <p:ph type="ftr" sz="quarter" idx="11"/>
          </p:nvPr>
        </p:nvSpPr>
        <p:spPr/>
        <p:txBody>
          <a:bodyPr/>
          <a:lstStyle/>
          <a:p>
            <a:r>
              <a:rPr lang="tr-TR" smtClean="0"/>
              <a:t>Prof. Dr. Mustafa Durmuş</a:t>
            </a:r>
            <a:endParaRPr lang="tr-TR"/>
          </a:p>
        </p:txBody>
      </p:sp>
      <p:sp>
        <p:nvSpPr>
          <p:cNvPr id="4" name="3 Slayt Numarası Yer Tutucusu"/>
          <p:cNvSpPr>
            <a:spLocks noGrp="1"/>
          </p:cNvSpPr>
          <p:nvPr>
            <p:ph type="sldNum" sz="quarter" idx="12"/>
          </p:nvPr>
        </p:nvSpPr>
        <p:spPr/>
        <p:txBody>
          <a:bodyPr/>
          <a:lstStyle/>
          <a:p>
            <a:fld id="{2ECE4280-FDF5-4880-872C-B4CAC78473AA}" type="slidenum">
              <a:rPr lang="tr-TR" smtClean="0"/>
              <a:pPr/>
              <a:t>21</a:t>
            </a:fld>
            <a:endParaRPr lang="tr-TR"/>
          </a:p>
        </p:txBody>
      </p:sp>
    </p:spTree>
    <p:extLst>
      <p:ext uri="{BB962C8B-B14F-4D97-AF65-F5344CB8AC3E}">
        <p14:creationId xmlns:p14="http://schemas.microsoft.com/office/powerpoint/2010/main" val="36163574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Unvan 5"/>
          <p:cNvSpPr>
            <a:spLocks noGrp="1"/>
          </p:cNvSpPr>
          <p:nvPr>
            <p:ph type="title"/>
          </p:nvPr>
        </p:nvSpPr>
        <p:spPr/>
        <p:txBody>
          <a:bodyPr>
            <a:normAutofit/>
          </a:bodyPr>
          <a:lstStyle/>
          <a:p>
            <a:r>
              <a:rPr lang="tr-TR" sz="2400" b="1" dirty="0" smtClean="0"/>
              <a:t>2020 </a:t>
            </a:r>
            <a:r>
              <a:rPr lang="tr-TR" sz="2400" b="1" dirty="0"/>
              <a:t>Bütçesi gelirleri yönünden son derece adaletsiz bir </a:t>
            </a:r>
            <a:r>
              <a:rPr lang="tr-TR" sz="2400" b="1" dirty="0" smtClean="0"/>
              <a:t>bütçe</a:t>
            </a:r>
            <a:endParaRPr lang="tr-TR" sz="2400" dirty="0"/>
          </a:p>
        </p:txBody>
      </p:sp>
      <p:sp>
        <p:nvSpPr>
          <p:cNvPr id="2" name="İçerik Yer Tutucusu 1"/>
          <p:cNvSpPr>
            <a:spLocks noGrp="1"/>
          </p:cNvSpPr>
          <p:nvPr>
            <p:ph idx="1"/>
          </p:nvPr>
        </p:nvSpPr>
        <p:spPr>
          <a:xfrm>
            <a:off x="2207568" y="2294875"/>
            <a:ext cx="7704856" cy="3156998"/>
          </a:xfrm>
        </p:spPr>
        <p:txBody>
          <a:bodyPr>
            <a:normAutofit lnSpcReduction="10000"/>
          </a:bodyPr>
          <a:lstStyle/>
          <a:p>
            <a:r>
              <a:rPr lang="tr-TR" b="1" dirty="0" smtClean="0"/>
              <a:t>Payları neredeyse % 70’i bulan ÖTV, KDV, damga vergisi, harçlar gibi vergiler göreli olarak daha adaletsiz </a:t>
            </a:r>
            <a:r>
              <a:rPr lang="tr-TR" dirty="0" smtClean="0"/>
              <a:t>vergiler. </a:t>
            </a:r>
          </a:p>
          <a:p>
            <a:r>
              <a:rPr lang="tr-TR" dirty="0" smtClean="0"/>
              <a:t>Çünkü sırasıyla; bu tür vergiler geniş yığınların kullandığı her türlü mal ve hizmet üzerinden alınırlar. </a:t>
            </a:r>
          </a:p>
          <a:p>
            <a:r>
              <a:rPr lang="tr-TR" dirty="0" smtClean="0"/>
              <a:t>Genelde </a:t>
            </a:r>
            <a:r>
              <a:rPr lang="tr-TR" b="1" dirty="0" smtClean="0"/>
              <a:t>bu vergilerde muafiyetlere yer verilmez ve artan oranlı olarak düzenlenmezler, halkın üzerinde kalırlar. </a:t>
            </a:r>
          </a:p>
          <a:p>
            <a:r>
              <a:rPr lang="tr-TR" dirty="0" smtClean="0"/>
              <a:t>Toplamda vergi gelirlerinin % 22’sini oluşturan Özel Tüketim Vergisi gelirlerinin % 48’i petrol ve doğal gaz ürünlerinden </a:t>
            </a:r>
            <a:r>
              <a:rPr lang="tr-TR" b="1" dirty="0" smtClean="0"/>
              <a:t>% 33’ü alkollü içkiler ve tütün mamullerinden </a:t>
            </a:r>
            <a:r>
              <a:rPr lang="tr-TR" dirty="0" smtClean="0"/>
              <a:t>%15’i ise motorlu taşıt araçlarından sağlanıyor.</a:t>
            </a:r>
          </a:p>
          <a:p>
            <a:endParaRPr lang="tr-TR" dirty="0" smtClean="0"/>
          </a:p>
          <a:p>
            <a:endParaRPr lang="tr-TR" dirty="0"/>
          </a:p>
          <a:p>
            <a:endParaRPr lang="tr-TR" dirty="0"/>
          </a:p>
        </p:txBody>
      </p:sp>
      <p:sp>
        <p:nvSpPr>
          <p:cNvPr id="4" name="Veri Yer Tutucusu 3"/>
          <p:cNvSpPr>
            <a:spLocks noGrp="1"/>
          </p:cNvSpPr>
          <p:nvPr>
            <p:ph type="dt" sz="half" idx="10"/>
          </p:nvPr>
        </p:nvSpPr>
        <p:spPr/>
        <p:txBody>
          <a:bodyPr/>
          <a:lstStyle/>
          <a:p>
            <a:fld id="{478799EC-CCC2-4B64-9014-F31AD340B555}" type="datetime1">
              <a:rPr lang="tr-TR" smtClean="0"/>
              <a:t>16.01.2020</a:t>
            </a:fld>
            <a:endParaRPr lang="tr-TR"/>
          </a:p>
        </p:txBody>
      </p:sp>
      <p:sp>
        <p:nvSpPr>
          <p:cNvPr id="5" name="Altbilgi Yer Tutucusu 4"/>
          <p:cNvSpPr>
            <a:spLocks noGrp="1"/>
          </p:cNvSpPr>
          <p:nvPr>
            <p:ph type="ftr" sz="quarter" idx="11"/>
          </p:nvPr>
        </p:nvSpPr>
        <p:spPr/>
        <p:txBody>
          <a:bodyPr/>
          <a:lstStyle/>
          <a:p>
            <a:r>
              <a:rPr lang="tr-TR" smtClean="0"/>
              <a:t>Prof. Dr. Mustafa Durmuş</a:t>
            </a:r>
            <a:endParaRPr lang="tr-TR"/>
          </a:p>
        </p:txBody>
      </p:sp>
      <p:sp>
        <p:nvSpPr>
          <p:cNvPr id="3" name="Slayt Numarası Yer Tutucusu 2"/>
          <p:cNvSpPr>
            <a:spLocks noGrp="1"/>
          </p:cNvSpPr>
          <p:nvPr>
            <p:ph type="sldNum" sz="quarter" idx="12"/>
          </p:nvPr>
        </p:nvSpPr>
        <p:spPr/>
        <p:txBody>
          <a:bodyPr/>
          <a:lstStyle/>
          <a:p>
            <a:fld id="{4AC1C0E3-0843-46E9-8FC6-DB5F921DCA7A}" type="slidenum">
              <a:rPr lang="tr-TR" smtClean="0"/>
              <a:t>22</a:t>
            </a:fld>
            <a:endParaRPr lang="tr-TR"/>
          </a:p>
        </p:txBody>
      </p:sp>
    </p:spTree>
    <p:extLst>
      <p:ext uri="{BB962C8B-B14F-4D97-AF65-F5344CB8AC3E}">
        <p14:creationId xmlns:p14="http://schemas.microsoft.com/office/powerpoint/2010/main" val="39948825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400" b="1" dirty="0" smtClean="0"/>
              <a:t/>
            </a:r>
            <a:br>
              <a:rPr lang="tr-TR" sz="2400" b="1" dirty="0" smtClean="0"/>
            </a:br>
            <a:r>
              <a:rPr lang="tr-TR" sz="2400" b="1" dirty="0" smtClean="0"/>
              <a:t>2020 Yılında halka yeni vergiler ve yeni yükler geliyor!</a:t>
            </a:r>
            <a:endParaRPr lang="tr-TR" sz="2400" b="1" dirty="0"/>
          </a:p>
        </p:txBody>
      </p:sp>
      <p:sp>
        <p:nvSpPr>
          <p:cNvPr id="3" name="İçerik Yer Tutucusu 2"/>
          <p:cNvSpPr>
            <a:spLocks noGrp="1"/>
          </p:cNvSpPr>
          <p:nvPr>
            <p:ph idx="1"/>
          </p:nvPr>
        </p:nvSpPr>
        <p:spPr/>
        <p:txBody>
          <a:bodyPr/>
          <a:lstStyle/>
          <a:p>
            <a:r>
              <a:rPr lang="tr-TR" b="1" dirty="0" smtClean="0"/>
              <a:t>2020 yılında </a:t>
            </a:r>
            <a:r>
              <a:rPr lang="tr-TR" dirty="0"/>
              <a:t>siyasal iktidar </a:t>
            </a:r>
            <a:r>
              <a:rPr lang="tr-TR" b="1" dirty="0"/>
              <a:t>785 </a:t>
            </a:r>
            <a:r>
              <a:rPr lang="tr-TR" b="1" dirty="0" smtClean="0"/>
              <a:t>Milyar TL’lik </a:t>
            </a:r>
            <a:r>
              <a:rPr lang="tr-TR" b="1" dirty="0"/>
              <a:t>vergi </a:t>
            </a:r>
            <a:r>
              <a:rPr lang="tr-TR" dirty="0"/>
              <a:t>(yani bu yıldakinden 28 </a:t>
            </a:r>
            <a:r>
              <a:rPr lang="tr-TR" dirty="0" smtClean="0"/>
              <a:t>Milyar TL </a:t>
            </a:r>
            <a:r>
              <a:rPr lang="tr-TR" dirty="0"/>
              <a:t>daha fazla) toplamayı amaçlıyor. </a:t>
            </a:r>
            <a:endParaRPr lang="tr-TR" dirty="0" smtClean="0"/>
          </a:p>
          <a:p>
            <a:r>
              <a:rPr lang="tr-TR" dirty="0" smtClean="0"/>
              <a:t>Ayrıca </a:t>
            </a:r>
            <a:r>
              <a:rPr lang="tr-TR" b="1" dirty="0" smtClean="0"/>
              <a:t>bütçe </a:t>
            </a:r>
            <a:r>
              <a:rPr lang="tr-TR" b="1" dirty="0"/>
              <a:t>açığını 139 </a:t>
            </a:r>
            <a:r>
              <a:rPr lang="tr-TR" b="1" dirty="0" smtClean="0"/>
              <a:t>Milyar TL’de </a:t>
            </a:r>
            <a:r>
              <a:rPr lang="tr-TR" dirty="0"/>
              <a:t>(bu yıldakinden 58 milyar lira fazla) tutmayı hedefliyor. </a:t>
            </a:r>
            <a:r>
              <a:rPr lang="tr-TR" dirty="0" smtClean="0"/>
              <a:t> </a:t>
            </a:r>
            <a:endParaRPr lang="tr-TR" dirty="0"/>
          </a:p>
          <a:p>
            <a:r>
              <a:rPr lang="tr-TR" dirty="0"/>
              <a:t>Durum böyle olunca </a:t>
            </a:r>
            <a:r>
              <a:rPr lang="tr-TR" b="1" dirty="0"/>
              <a:t>neden yeni vergilerin gündeme getirildiği</a:t>
            </a:r>
            <a:r>
              <a:rPr lang="tr-TR" dirty="0"/>
              <a:t>, </a:t>
            </a:r>
            <a:r>
              <a:rPr lang="tr-TR" b="1" dirty="0"/>
              <a:t>cezalara yapılan zamların neden resmi enflasyon oranının </a:t>
            </a:r>
            <a:r>
              <a:rPr lang="tr-TR" b="1" dirty="0" smtClean="0"/>
              <a:t>2  katından fazla bir </a:t>
            </a:r>
            <a:r>
              <a:rPr lang="tr-TR" b="1" dirty="0"/>
              <a:t>oranda belirlendiği </a:t>
            </a:r>
            <a:r>
              <a:rPr lang="tr-TR" dirty="0"/>
              <a:t>ve </a:t>
            </a:r>
            <a:r>
              <a:rPr lang="tr-TR" b="1" dirty="0"/>
              <a:t>elektrik, doğal gaz gibi temel hizmetlere neden sürekli zam yapıldığı ve yapılacağı da </a:t>
            </a:r>
            <a:r>
              <a:rPr lang="tr-TR" dirty="0"/>
              <a:t>anlaşılıyor.</a:t>
            </a:r>
          </a:p>
          <a:p>
            <a:endParaRPr lang="tr-TR" dirty="0"/>
          </a:p>
        </p:txBody>
      </p:sp>
      <p:sp>
        <p:nvSpPr>
          <p:cNvPr id="4" name="Veri Yer Tutucusu 3"/>
          <p:cNvSpPr>
            <a:spLocks noGrp="1"/>
          </p:cNvSpPr>
          <p:nvPr>
            <p:ph type="dt" sz="half" idx="10"/>
          </p:nvPr>
        </p:nvSpPr>
        <p:spPr/>
        <p:txBody>
          <a:bodyPr/>
          <a:lstStyle/>
          <a:p>
            <a:fld id="{AD2B845C-CD3F-45D4-B22C-DA344AE8D68E}" type="datetime1">
              <a:rPr lang="tr-TR" smtClean="0"/>
              <a:t>16.01.2020</a:t>
            </a:fld>
            <a:endParaRPr lang="tr-TR"/>
          </a:p>
        </p:txBody>
      </p:sp>
      <p:sp>
        <p:nvSpPr>
          <p:cNvPr id="5" name="Altbilgi Yer Tutucusu 4"/>
          <p:cNvSpPr>
            <a:spLocks noGrp="1"/>
          </p:cNvSpPr>
          <p:nvPr>
            <p:ph type="ftr" sz="quarter" idx="11"/>
          </p:nvPr>
        </p:nvSpPr>
        <p:spPr/>
        <p:txBody>
          <a:bodyPr/>
          <a:lstStyle/>
          <a:p>
            <a:r>
              <a:rPr lang="tr-TR" smtClean="0"/>
              <a:t>Prof. Dr. Mustafa Durmuş</a:t>
            </a:r>
            <a:endParaRPr lang="tr-TR"/>
          </a:p>
        </p:txBody>
      </p:sp>
      <p:sp>
        <p:nvSpPr>
          <p:cNvPr id="6" name="Slayt Numarası Yer Tutucusu 5"/>
          <p:cNvSpPr>
            <a:spLocks noGrp="1"/>
          </p:cNvSpPr>
          <p:nvPr>
            <p:ph type="sldNum" sz="quarter" idx="12"/>
          </p:nvPr>
        </p:nvSpPr>
        <p:spPr/>
        <p:txBody>
          <a:bodyPr/>
          <a:lstStyle/>
          <a:p>
            <a:fld id="{B25B981A-F64B-4C9B-9C12-1BE9445E040E}" type="slidenum">
              <a:rPr lang="tr-TR" smtClean="0"/>
              <a:t>23</a:t>
            </a:fld>
            <a:endParaRPr lang="tr-TR"/>
          </a:p>
        </p:txBody>
      </p:sp>
    </p:spTree>
    <p:extLst>
      <p:ext uri="{BB962C8B-B14F-4D97-AF65-F5344CB8AC3E}">
        <p14:creationId xmlns:p14="http://schemas.microsoft.com/office/powerpoint/2010/main" val="22943247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Unvan 1"/>
          <p:cNvSpPr>
            <a:spLocks noGrp="1"/>
          </p:cNvSpPr>
          <p:nvPr>
            <p:ph type="title"/>
          </p:nvPr>
        </p:nvSpPr>
        <p:spPr/>
        <p:txBody>
          <a:bodyPr>
            <a:normAutofit/>
          </a:bodyPr>
          <a:lstStyle/>
          <a:p>
            <a:r>
              <a:rPr lang="tr-TR" sz="2400" b="1" dirty="0" smtClean="0"/>
              <a:t/>
            </a:r>
            <a:br>
              <a:rPr lang="tr-TR" sz="2400" b="1" dirty="0" smtClean="0"/>
            </a:br>
            <a:r>
              <a:rPr lang="tr-TR" sz="2400" b="1" dirty="0" smtClean="0"/>
              <a:t>2020 Yılında halka yeni vergiler ve yeni yükler geliyor!</a:t>
            </a:r>
            <a:endParaRPr lang="tr-TR" sz="2400" b="1" dirty="0"/>
          </a:p>
        </p:txBody>
      </p:sp>
      <p:sp>
        <p:nvSpPr>
          <p:cNvPr id="3" name="İçerik Yer Tutucusu 2"/>
          <p:cNvSpPr>
            <a:spLocks noGrp="1"/>
          </p:cNvSpPr>
          <p:nvPr>
            <p:ph idx="1"/>
          </p:nvPr>
        </p:nvSpPr>
        <p:spPr/>
        <p:txBody>
          <a:bodyPr>
            <a:normAutofit fontScale="77500" lnSpcReduction="20000"/>
          </a:bodyPr>
          <a:lstStyle/>
          <a:p>
            <a:r>
              <a:rPr lang="tr-TR" sz="1600" b="1" dirty="0" smtClean="0"/>
              <a:t>Yeni vergi kanunları getiren düzenleme </a:t>
            </a:r>
            <a:r>
              <a:rPr lang="tr-TR" sz="1600" dirty="0"/>
              <a:t>aynı zamanda; hem </a:t>
            </a:r>
            <a:r>
              <a:rPr lang="tr-TR" sz="1600" b="1" dirty="0"/>
              <a:t>ülke ekonomisinin ve kamu maliyesinin ne kadar sıkıntılı bir durumda olduğunun, </a:t>
            </a:r>
            <a:r>
              <a:rPr lang="tr-TR" sz="1600" dirty="0"/>
              <a:t>hem düzenlemelerin kendi iç tutarsızlıkları ve iktidarın iç çatışmalı halinin belirginleşmesi nedeniyle bu </a:t>
            </a:r>
            <a:r>
              <a:rPr lang="tr-TR" sz="1600" b="1" dirty="0"/>
              <a:t>durumun mevcut siyasal yapı ile aşılmasının ne denli zor olacağının,</a:t>
            </a:r>
            <a:r>
              <a:rPr lang="tr-TR" sz="1600" dirty="0"/>
              <a:t>  hem de yakın gelecekte </a:t>
            </a:r>
            <a:r>
              <a:rPr lang="tr-TR" sz="1600" b="1" dirty="0"/>
              <a:t>bizlerin yeni vergilerin ve mali yüklerin altında nasıl daha da yoksullaşacağımızın ipuçlarını </a:t>
            </a:r>
            <a:r>
              <a:rPr lang="tr-TR" sz="1600" dirty="0"/>
              <a:t>veriyor.</a:t>
            </a:r>
          </a:p>
          <a:p>
            <a:r>
              <a:rPr lang="tr-TR" sz="2200" b="1" dirty="0" smtClean="0"/>
              <a:t>3 Yeni vergi : Dijital </a:t>
            </a:r>
            <a:r>
              <a:rPr lang="tr-TR" sz="2200" b="1" dirty="0"/>
              <a:t>Hizmet </a:t>
            </a:r>
            <a:r>
              <a:rPr lang="tr-TR" sz="2200" b="1" dirty="0" smtClean="0"/>
              <a:t>Vergisi </a:t>
            </a:r>
            <a:r>
              <a:rPr lang="tr-TR" sz="2200" dirty="0" smtClean="0"/>
              <a:t>(% 7,5), </a:t>
            </a:r>
            <a:r>
              <a:rPr lang="tr-TR" sz="2200" b="1" dirty="0"/>
              <a:t>Konaklama </a:t>
            </a:r>
            <a:r>
              <a:rPr lang="tr-TR" sz="2200" b="1" dirty="0" smtClean="0"/>
              <a:t>Vergisi </a:t>
            </a:r>
            <a:r>
              <a:rPr lang="tr-TR" sz="2200" dirty="0" smtClean="0"/>
              <a:t>(% 2,0) </a:t>
            </a:r>
            <a:r>
              <a:rPr lang="tr-TR" sz="2200" b="1" dirty="0"/>
              <a:t>ve Değerli Konut </a:t>
            </a:r>
            <a:r>
              <a:rPr lang="tr-TR" sz="2200" b="1" dirty="0" smtClean="0"/>
              <a:t>Vergisi </a:t>
            </a:r>
            <a:r>
              <a:rPr lang="tr-TR" sz="2200" dirty="0" smtClean="0"/>
              <a:t>(binde 3-% 1). </a:t>
            </a:r>
          </a:p>
          <a:p>
            <a:r>
              <a:rPr lang="tr-TR" dirty="0"/>
              <a:t>Değerli </a:t>
            </a:r>
            <a:r>
              <a:rPr lang="tr-TR" dirty="0" smtClean="0"/>
              <a:t>Konut Vergisinde </a:t>
            </a:r>
            <a:r>
              <a:rPr lang="tr-TR" dirty="0"/>
              <a:t>yeni düzenlemeye gidiliyor. Uygulamanın bir yıl ertelenmesi gündemde. Tek konutu bulunanlar ve geliri az olanların da vergiden muaf tutulması gündemde. Düzenleme teklif olarak yeniden Meclis'e sunulacak.</a:t>
            </a:r>
            <a:endParaRPr lang="tr-TR" dirty="0" smtClean="0"/>
          </a:p>
          <a:p>
            <a:r>
              <a:rPr lang="tr-TR" sz="1600" dirty="0" smtClean="0"/>
              <a:t>Bu vergilerden </a:t>
            </a:r>
            <a:r>
              <a:rPr lang="tr-TR" sz="1600" b="1" dirty="0" smtClean="0"/>
              <a:t>yerel yönetimlere her hangi bir pay verilmeyecek…</a:t>
            </a:r>
          </a:p>
          <a:p>
            <a:r>
              <a:rPr lang="tr-TR" sz="1600" dirty="0" smtClean="0"/>
              <a:t>Ayrıca </a:t>
            </a:r>
            <a:r>
              <a:rPr lang="tr-TR" sz="1600" dirty="0"/>
              <a:t>Gelir Vergisi Kanunu’nda belirtilen ve en üst </a:t>
            </a:r>
            <a:r>
              <a:rPr lang="tr-TR" sz="1600" dirty="0" smtClean="0"/>
              <a:t>gelirlilere (500 bin TL üzeri) </a:t>
            </a:r>
            <a:r>
              <a:rPr lang="tr-TR" sz="1600" dirty="0"/>
              <a:t>uygulanan </a:t>
            </a:r>
            <a:r>
              <a:rPr lang="tr-TR" sz="1600" b="1" dirty="0"/>
              <a:t>vergi oranı yüzde 35’ten yüzde 40’a </a:t>
            </a:r>
            <a:r>
              <a:rPr lang="tr-TR" sz="1600" dirty="0"/>
              <a:t>çıkartılıyor. </a:t>
            </a:r>
            <a:r>
              <a:rPr lang="tr-TR" sz="1600" dirty="0" smtClean="0"/>
              <a:t>Ancak ücret </a:t>
            </a:r>
            <a:r>
              <a:rPr lang="tr-TR" sz="1600" dirty="0"/>
              <a:t>gelirleri açısından ücretliler lehine olan indirimin sadece 4,000 lira olması bir yana, yılda 500,000 liranın üzerinden ücret geliri elde edenler asıl olarak sadece şirketlerin üst düzey yöneticileri konumundakiler. Dolayısıyla da bu düzenleme üst düzeyde ücret alanların lehine bir düzenleme olup, hali hazırda ikinci gelir diliminden vergilendirilen asgari ücretliler ve biraz üzerinde ücret geliri elde edenler için bir iyileştirme sağlamıyor. Tersine onların vergi yükünü ağırlaştırıyor</a:t>
            </a:r>
            <a:r>
              <a:rPr lang="tr-TR" sz="1600" dirty="0" smtClean="0"/>
              <a:t>.</a:t>
            </a:r>
          </a:p>
          <a:p>
            <a:r>
              <a:rPr lang="tr-TR" sz="1600" dirty="0" smtClean="0"/>
              <a:t>Kambiyo </a:t>
            </a:r>
            <a:r>
              <a:rPr lang="tr-TR" sz="1600" dirty="0"/>
              <a:t>işlemlerinde</a:t>
            </a:r>
            <a:r>
              <a:rPr lang="tr-TR" sz="1600" b="1" dirty="0"/>
              <a:t> Banka ve Sigorta Muameleleri Vergisi (BSMV) binde 1’den binde 2’ye çıkartılıyor</a:t>
            </a:r>
            <a:r>
              <a:rPr lang="tr-TR" sz="1600" dirty="0"/>
              <a:t>. </a:t>
            </a:r>
            <a:r>
              <a:rPr lang="tr-TR" sz="1600" b="1" dirty="0"/>
              <a:t> </a:t>
            </a:r>
          </a:p>
          <a:p>
            <a:endParaRPr lang="tr-TR" sz="1600" dirty="0"/>
          </a:p>
          <a:p>
            <a:endParaRPr lang="tr-TR" sz="1600" dirty="0"/>
          </a:p>
        </p:txBody>
      </p:sp>
      <p:sp>
        <p:nvSpPr>
          <p:cNvPr id="4" name="Veri Yer Tutucusu 3"/>
          <p:cNvSpPr>
            <a:spLocks noGrp="1"/>
          </p:cNvSpPr>
          <p:nvPr>
            <p:ph type="dt" sz="half" idx="10"/>
          </p:nvPr>
        </p:nvSpPr>
        <p:spPr/>
        <p:txBody>
          <a:bodyPr/>
          <a:lstStyle/>
          <a:p>
            <a:fld id="{3C3C8924-7851-489C-A2F9-CCB3607788DD}" type="datetime1">
              <a:rPr lang="tr-TR" smtClean="0"/>
              <a:t>16.01.2020</a:t>
            </a:fld>
            <a:endParaRPr lang="tr-TR"/>
          </a:p>
        </p:txBody>
      </p:sp>
      <p:sp>
        <p:nvSpPr>
          <p:cNvPr id="5" name="Altbilgi Yer Tutucusu 4"/>
          <p:cNvSpPr>
            <a:spLocks noGrp="1"/>
          </p:cNvSpPr>
          <p:nvPr>
            <p:ph type="ftr" sz="quarter" idx="11"/>
          </p:nvPr>
        </p:nvSpPr>
        <p:spPr/>
        <p:txBody>
          <a:bodyPr/>
          <a:lstStyle/>
          <a:p>
            <a:r>
              <a:rPr lang="tr-TR" smtClean="0"/>
              <a:t>Prof. Dr. Mustafa Durmuş</a:t>
            </a:r>
            <a:endParaRPr lang="tr-TR"/>
          </a:p>
        </p:txBody>
      </p:sp>
      <p:sp>
        <p:nvSpPr>
          <p:cNvPr id="6" name="Slayt Numarası Yer Tutucusu 5"/>
          <p:cNvSpPr>
            <a:spLocks noGrp="1"/>
          </p:cNvSpPr>
          <p:nvPr>
            <p:ph type="sldNum" sz="quarter" idx="12"/>
          </p:nvPr>
        </p:nvSpPr>
        <p:spPr/>
        <p:txBody>
          <a:bodyPr/>
          <a:lstStyle/>
          <a:p>
            <a:fld id="{B25B981A-F64B-4C9B-9C12-1BE9445E040E}" type="slidenum">
              <a:rPr lang="tr-TR" smtClean="0"/>
              <a:t>24</a:t>
            </a:fld>
            <a:endParaRPr lang="tr-TR"/>
          </a:p>
        </p:txBody>
      </p:sp>
    </p:spTree>
    <p:extLst>
      <p:ext uri="{BB962C8B-B14F-4D97-AF65-F5344CB8AC3E}">
        <p14:creationId xmlns:p14="http://schemas.microsoft.com/office/powerpoint/2010/main" val="31436246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800" b="1" dirty="0" smtClean="0"/>
              <a:t>Vergileme politik bir tercih</a:t>
            </a:r>
            <a:endParaRPr lang="tr-TR" sz="2800" b="1" dirty="0"/>
          </a:p>
        </p:txBody>
      </p:sp>
      <p:sp>
        <p:nvSpPr>
          <p:cNvPr id="3" name="İçerik Yer Tutucusu 2"/>
          <p:cNvSpPr>
            <a:spLocks noGrp="1"/>
          </p:cNvSpPr>
          <p:nvPr>
            <p:ph idx="1"/>
          </p:nvPr>
        </p:nvSpPr>
        <p:spPr/>
        <p:txBody>
          <a:bodyPr>
            <a:normAutofit fontScale="92500" lnSpcReduction="10000"/>
          </a:bodyPr>
          <a:lstStyle/>
          <a:p>
            <a:r>
              <a:rPr lang="tr-TR" dirty="0"/>
              <a:t>Konunun özünde vergilemenin, tıpkı kamu harcamaları gibi sınıflar arasındaki kavganın temel alanlarından biri olduğu gerçeği yatıyor. Kısaca, siyasal iktidarlar üzerinde etkili olan egemen sınıf ya da kimlikler vergi politikalarının nasıl olacağı üzerinde de etkili oluyorlar.</a:t>
            </a:r>
          </a:p>
          <a:p>
            <a:r>
              <a:rPr lang="tr-TR" dirty="0"/>
              <a:t>Ayrıca vergilemeye ilişkin tartışmaların nesnel olması mümkün değil. Sınıfsal çıkar farklılıkları, ideolojik farklılıklar ve değer yargıları vergi politikaları üzerinde belirleyici öneme sahipler.</a:t>
            </a:r>
          </a:p>
          <a:p>
            <a:r>
              <a:rPr lang="tr-TR" dirty="0"/>
              <a:t>Bu bağlamda vergileme meselesi aynı zamanda politik bir tercih meselesidir.</a:t>
            </a:r>
          </a:p>
          <a:p>
            <a:r>
              <a:rPr lang="tr-TR" dirty="0"/>
              <a:t>Nitekim politikayı yönetenlerin ve onların temsil ettikleri sosyal sınıf ve kimliklerin tercihleri hem vergileme, hem de kamu harcamalarının belirlenmesinde, kısaca bütçenin belirlenmesinde etkili oluyor. </a:t>
            </a:r>
            <a:endParaRPr lang="tr-TR" dirty="0" smtClean="0"/>
          </a:p>
          <a:p>
            <a:r>
              <a:rPr lang="tr-TR" dirty="0" smtClean="0"/>
              <a:t>Bu </a:t>
            </a:r>
            <a:r>
              <a:rPr lang="tr-TR" dirty="0"/>
              <a:t>yüzden de çok daha farklı sınıfsal temele oturan bir siyasal iktidar altında çok daha farklı vergi ve bütçe politikalarının uygulanabilmesi mümkün.</a:t>
            </a:r>
          </a:p>
          <a:p>
            <a:endParaRPr lang="tr-TR" dirty="0"/>
          </a:p>
        </p:txBody>
      </p:sp>
      <p:sp>
        <p:nvSpPr>
          <p:cNvPr id="4" name="Veri Yer Tutucusu 3"/>
          <p:cNvSpPr>
            <a:spLocks noGrp="1"/>
          </p:cNvSpPr>
          <p:nvPr>
            <p:ph type="dt" sz="half" idx="10"/>
          </p:nvPr>
        </p:nvSpPr>
        <p:spPr/>
        <p:txBody>
          <a:bodyPr/>
          <a:lstStyle/>
          <a:p>
            <a:fld id="{717A7F10-5EBD-4F06-B65B-ECACE761BF5F}" type="datetime1">
              <a:rPr lang="tr-TR" smtClean="0"/>
              <a:t>16.01.2020</a:t>
            </a:fld>
            <a:endParaRPr lang="tr-TR"/>
          </a:p>
        </p:txBody>
      </p:sp>
      <p:sp>
        <p:nvSpPr>
          <p:cNvPr id="5" name="Altbilgi Yer Tutucusu 4"/>
          <p:cNvSpPr>
            <a:spLocks noGrp="1"/>
          </p:cNvSpPr>
          <p:nvPr>
            <p:ph type="ftr" sz="quarter" idx="11"/>
          </p:nvPr>
        </p:nvSpPr>
        <p:spPr/>
        <p:txBody>
          <a:bodyPr/>
          <a:lstStyle/>
          <a:p>
            <a:r>
              <a:rPr lang="tr-TR" smtClean="0"/>
              <a:t>Prof. Dr. Mustafa Durmuş</a:t>
            </a:r>
            <a:endParaRPr lang="tr-TR"/>
          </a:p>
        </p:txBody>
      </p:sp>
      <p:sp>
        <p:nvSpPr>
          <p:cNvPr id="6" name="Slayt Numarası Yer Tutucusu 5"/>
          <p:cNvSpPr>
            <a:spLocks noGrp="1"/>
          </p:cNvSpPr>
          <p:nvPr>
            <p:ph type="sldNum" sz="quarter" idx="12"/>
          </p:nvPr>
        </p:nvSpPr>
        <p:spPr/>
        <p:txBody>
          <a:bodyPr/>
          <a:lstStyle/>
          <a:p>
            <a:fld id="{5DC3654F-C8C9-45D7-92DD-F4BEC8912193}" type="slidenum">
              <a:rPr lang="tr-TR" smtClean="0"/>
              <a:t>25</a:t>
            </a:fld>
            <a:endParaRPr lang="tr-TR"/>
          </a:p>
        </p:txBody>
      </p:sp>
    </p:spTree>
    <p:extLst>
      <p:ext uri="{BB962C8B-B14F-4D97-AF65-F5344CB8AC3E}">
        <p14:creationId xmlns:p14="http://schemas.microsoft.com/office/powerpoint/2010/main" val="12330012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b="1" dirty="0" smtClean="0"/>
              <a:t>Vergileme – Barış İlişkisi</a:t>
            </a:r>
            <a:endParaRPr lang="tr-TR" sz="3200" b="1" dirty="0"/>
          </a:p>
        </p:txBody>
      </p:sp>
      <p:sp>
        <p:nvSpPr>
          <p:cNvPr id="3" name="İçerik Yer Tutucusu 2"/>
          <p:cNvSpPr>
            <a:spLocks noGrp="1"/>
          </p:cNvSpPr>
          <p:nvPr>
            <p:ph idx="1"/>
          </p:nvPr>
        </p:nvSpPr>
        <p:spPr/>
        <p:txBody>
          <a:bodyPr>
            <a:normAutofit fontScale="92500" lnSpcReduction="20000"/>
          </a:bodyPr>
          <a:lstStyle/>
          <a:p>
            <a:r>
              <a:rPr lang="tr-TR" dirty="0"/>
              <a:t>Verginin zorunlu bir ilişkisinin olduğu bir unsurun da altını çizmek gerekiyor. Tarihe baktığımızda Roma İmparatorluğu döneminden günümüze, yani gönüllü bağışlardan zorunlu vergilemeye geçiş sürecinde kalıcı vergileri ortaya çıkaran en önemli faktörün savaşlar olduğunu görürüz. </a:t>
            </a:r>
            <a:endParaRPr lang="tr-TR" dirty="0" smtClean="0"/>
          </a:p>
          <a:p>
            <a:r>
              <a:rPr lang="tr-TR" dirty="0" smtClean="0"/>
              <a:t>Örnek </a:t>
            </a:r>
            <a:r>
              <a:rPr lang="tr-TR" dirty="0"/>
              <a:t>olarak modern anlamda Gelir Vergisi ilk kez ABD’de 1913 yılında, Birinci Dünya Savaşının finansmanını sağlamak için gündeme getirildi.</a:t>
            </a:r>
          </a:p>
          <a:p>
            <a:r>
              <a:rPr lang="tr-TR" dirty="0"/>
              <a:t>Bu yüzden savaş harcamaları ya da günümüzdeki tanımıyla savunma veya güvenlik harcamaları ne kadar fazla olursa vergi de, verginin getirdiği yük de o kadar fazla oluyor</a:t>
            </a:r>
            <a:r>
              <a:rPr lang="tr-TR" dirty="0" smtClean="0"/>
              <a:t>.</a:t>
            </a:r>
          </a:p>
          <a:p>
            <a:r>
              <a:rPr lang="tr-TR" dirty="0"/>
              <a:t>Verginin yükünün emeğin üstüne yıkıldığı mevcut vergi sistemleri altında ise böyle harcamaların karşılanabilmesi ancak halkın daha fazla vergilendirilmesiyle mümkün oluyor. Kısaca siyasal iktidarlar bu tür harcamalara ne kadar eğilimli iseler, o kadar fazla kaynak yaratmak zorunda kalıyorlar. </a:t>
            </a:r>
            <a:endParaRPr lang="tr-TR" dirty="0" smtClean="0"/>
          </a:p>
          <a:p>
            <a:r>
              <a:rPr lang="tr-TR" dirty="0" smtClean="0"/>
              <a:t>Bu </a:t>
            </a:r>
            <a:r>
              <a:rPr lang="tr-TR" dirty="0"/>
              <a:t>da bir yandan halkın üzerindeki vergini yükü de o denli artırırken, diğer yandan yeni borçlanmaların yapılmasına neden oluyor.</a:t>
            </a:r>
          </a:p>
          <a:p>
            <a:endParaRPr lang="tr-TR" dirty="0"/>
          </a:p>
          <a:p>
            <a:endParaRPr lang="tr-TR" dirty="0"/>
          </a:p>
          <a:p>
            <a:endParaRPr lang="tr-TR" dirty="0"/>
          </a:p>
        </p:txBody>
      </p:sp>
      <p:sp>
        <p:nvSpPr>
          <p:cNvPr id="4" name="Veri Yer Tutucusu 3"/>
          <p:cNvSpPr>
            <a:spLocks noGrp="1"/>
          </p:cNvSpPr>
          <p:nvPr>
            <p:ph type="dt" sz="half" idx="10"/>
          </p:nvPr>
        </p:nvSpPr>
        <p:spPr/>
        <p:txBody>
          <a:bodyPr/>
          <a:lstStyle/>
          <a:p>
            <a:fld id="{717A7F10-5EBD-4F06-B65B-ECACE761BF5F}" type="datetime1">
              <a:rPr lang="tr-TR" smtClean="0"/>
              <a:t>16.01.2020</a:t>
            </a:fld>
            <a:endParaRPr lang="tr-TR"/>
          </a:p>
        </p:txBody>
      </p:sp>
      <p:sp>
        <p:nvSpPr>
          <p:cNvPr id="5" name="Altbilgi Yer Tutucusu 4"/>
          <p:cNvSpPr>
            <a:spLocks noGrp="1"/>
          </p:cNvSpPr>
          <p:nvPr>
            <p:ph type="ftr" sz="quarter" idx="11"/>
          </p:nvPr>
        </p:nvSpPr>
        <p:spPr/>
        <p:txBody>
          <a:bodyPr/>
          <a:lstStyle/>
          <a:p>
            <a:r>
              <a:rPr lang="tr-TR" smtClean="0"/>
              <a:t>Prof. Dr. Mustafa Durmuş</a:t>
            </a:r>
            <a:endParaRPr lang="tr-TR"/>
          </a:p>
        </p:txBody>
      </p:sp>
      <p:sp>
        <p:nvSpPr>
          <p:cNvPr id="6" name="Slayt Numarası Yer Tutucusu 5"/>
          <p:cNvSpPr>
            <a:spLocks noGrp="1"/>
          </p:cNvSpPr>
          <p:nvPr>
            <p:ph type="sldNum" sz="quarter" idx="12"/>
          </p:nvPr>
        </p:nvSpPr>
        <p:spPr/>
        <p:txBody>
          <a:bodyPr/>
          <a:lstStyle/>
          <a:p>
            <a:fld id="{5DC3654F-C8C9-45D7-92DD-F4BEC8912193}" type="slidenum">
              <a:rPr lang="tr-TR" smtClean="0"/>
              <a:t>26</a:t>
            </a:fld>
            <a:endParaRPr lang="tr-TR"/>
          </a:p>
        </p:txBody>
      </p:sp>
    </p:spTree>
    <p:extLst>
      <p:ext uri="{BB962C8B-B14F-4D97-AF65-F5344CB8AC3E}">
        <p14:creationId xmlns:p14="http://schemas.microsoft.com/office/powerpoint/2010/main" val="12424473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800" b="1" dirty="0" err="1" smtClean="0"/>
              <a:t>Magna</a:t>
            </a:r>
            <a:r>
              <a:rPr lang="tr-TR" sz="2800" b="1" dirty="0" smtClean="0"/>
              <a:t> Carta: «Kral daha az savaşsın ...»</a:t>
            </a:r>
            <a:endParaRPr lang="tr-TR" sz="2800" b="1" dirty="0"/>
          </a:p>
        </p:txBody>
      </p:sp>
      <p:sp>
        <p:nvSpPr>
          <p:cNvPr id="3" name="İçerik Yer Tutucusu 2"/>
          <p:cNvSpPr>
            <a:spLocks noGrp="1"/>
          </p:cNvSpPr>
          <p:nvPr>
            <p:ph idx="1"/>
          </p:nvPr>
        </p:nvSpPr>
        <p:spPr/>
        <p:txBody>
          <a:bodyPr>
            <a:normAutofit lnSpcReduction="10000"/>
          </a:bodyPr>
          <a:lstStyle/>
          <a:p>
            <a:r>
              <a:rPr lang="tr-TR" dirty="0"/>
              <a:t>Nitekim Bütçe Hakkının ortaya çıkışı demek olan </a:t>
            </a:r>
            <a:r>
              <a:rPr lang="tr-TR" dirty="0" err="1"/>
              <a:t>Magna</a:t>
            </a:r>
            <a:r>
              <a:rPr lang="tr-TR" dirty="0"/>
              <a:t> </a:t>
            </a:r>
            <a:r>
              <a:rPr lang="tr-TR" dirty="0" err="1"/>
              <a:t>Carta’ya</a:t>
            </a:r>
            <a:r>
              <a:rPr lang="tr-TR" dirty="0"/>
              <a:t> (1215) bakıldığında, bunun Britanya Kralı </a:t>
            </a:r>
            <a:r>
              <a:rPr lang="tr-TR" dirty="0" err="1"/>
              <a:t>Charles’in</a:t>
            </a:r>
            <a:r>
              <a:rPr lang="tr-TR" dirty="0"/>
              <a:t> savaş çıkartma yetkisini kısıtlamak, yani onun daha fazla savaşarak halktan daha fazla vergi toplamasını önlemek için gündeme getirildiği </a:t>
            </a:r>
            <a:r>
              <a:rPr lang="tr-TR" dirty="0" smtClean="0"/>
              <a:t>anlaşılıyor.</a:t>
            </a:r>
            <a:endParaRPr lang="tr-TR" dirty="0"/>
          </a:p>
          <a:p>
            <a:r>
              <a:rPr lang="tr-TR" dirty="0"/>
              <a:t>Bu nedenle de (çıkış kaynağı savaşlar olmasından ötürü) savaşlar ile vergi doğrudan ilişkili ise, tersinin de geçerli olması, yani verginin barışla da doğrudan ilişkisinin olması gerekir. </a:t>
            </a:r>
            <a:endParaRPr lang="tr-TR" dirty="0" smtClean="0"/>
          </a:p>
          <a:p>
            <a:r>
              <a:rPr lang="tr-TR" dirty="0" smtClean="0"/>
              <a:t>Çünkü </a:t>
            </a:r>
            <a:r>
              <a:rPr lang="tr-TR" dirty="0"/>
              <a:t>her türden barış (toplumsal barış dâhil) vergiye olan ihtiyacı azaltır. Yani halk daha az vergi ödemek istiyorsa barışı daha fazla savunmak zorunda.</a:t>
            </a:r>
          </a:p>
          <a:p>
            <a:r>
              <a:rPr lang="tr-TR" dirty="0"/>
              <a:t>Günümüzde çağdaş vergileme ilkeleri arasında; eşitlik, adalet, harcamalarda dürüstlük ve vergiye demokratik gönüllü katılım kadar, işte bu nedenle, barış da zorunlu bir vergi ilkesi olarak savunuluyor artık.</a:t>
            </a:r>
          </a:p>
          <a:p>
            <a:endParaRPr lang="tr-TR" dirty="0"/>
          </a:p>
        </p:txBody>
      </p:sp>
      <p:sp>
        <p:nvSpPr>
          <p:cNvPr id="4" name="Veri Yer Tutucusu 3"/>
          <p:cNvSpPr>
            <a:spLocks noGrp="1"/>
          </p:cNvSpPr>
          <p:nvPr>
            <p:ph type="dt" sz="half" idx="10"/>
          </p:nvPr>
        </p:nvSpPr>
        <p:spPr/>
        <p:txBody>
          <a:bodyPr/>
          <a:lstStyle/>
          <a:p>
            <a:fld id="{717A7F10-5EBD-4F06-B65B-ECACE761BF5F}" type="datetime1">
              <a:rPr lang="tr-TR" smtClean="0"/>
              <a:t>16.01.2020</a:t>
            </a:fld>
            <a:endParaRPr lang="tr-TR"/>
          </a:p>
        </p:txBody>
      </p:sp>
      <p:sp>
        <p:nvSpPr>
          <p:cNvPr id="5" name="Altbilgi Yer Tutucusu 4"/>
          <p:cNvSpPr>
            <a:spLocks noGrp="1"/>
          </p:cNvSpPr>
          <p:nvPr>
            <p:ph type="ftr" sz="quarter" idx="11"/>
          </p:nvPr>
        </p:nvSpPr>
        <p:spPr/>
        <p:txBody>
          <a:bodyPr/>
          <a:lstStyle/>
          <a:p>
            <a:r>
              <a:rPr lang="tr-TR" smtClean="0"/>
              <a:t>Prof. Dr. Mustafa Durmuş</a:t>
            </a:r>
            <a:endParaRPr lang="tr-TR"/>
          </a:p>
        </p:txBody>
      </p:sp>
      <p:sp>
        <p:nvSpPr>
          <p:cNvPr id="6" name="Slayt Numarası Yer Tutucusu 5"/>
          <p:cNvSpPr>
            <a:spLocks noGrp="1"/>
          </p:cNvSpPr>
          <p:nvPr>
            <p:ph type="sldNum" sz="quarter" idx="12"/>
          </p:nvPr>
        </p:nvSpPr>
        <p:spPr/>
        <p:txBody>
          <a:bodyPr/>
          <a:lstStyle/>
          <a:p>
            <a:fld id="{5DC3654F-C8C9-45D7-92DD-F4BEC8912193}" type="slidenum">
              <a:rPr lang="tr-TR" smtClean="0"/>
              <a:t>27</a:t>
            </a:fld>
            <a:endParaRPr lang="tr-TR"/>
          </a:p>
        </p:txBody>
      </p:sp>
    </p:spTree>
    <p:extLst>
      <p:ext uri="{BB962C8B-B14F-4D97-AF65-F5344CB8AC3E}">
        <p14:creationId xmlns:p14="http://schemas.microsoft.com/office/powerpoint/2010/main" val="37881657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000" b="1" dirty="0" smtClean="0"/>
              <a:t>SONUÇ: ÖĞRENMELİ</a:t>
            </a:r>
            <a:r>
              <a:rPr lang="tr-TR" sz="2000" b="1" dirty="0"/>
              <a:t>, TEŞHİR ETMELİ, DİRENMELİ VE YENİDEN İNŞA İÇİN MÜCADELE ETMELİYİZ </a:t>
            </a:r>
            <a:r>
              <a:rPr lang="tr-TR" sz="2000" b="1" dirty="0" smtClean="0"/>
              <a:t>!</a:t>
            </a:r>
            <a:endParaRPr lang="tr-TR" sz="2000" b="1" dirty="0"/>
          </a:p>
        </p:txBody>
      </p:sp>
      <p:sp>
        <p:nvSpPr>
          <p:cNvPr id="3" name="İçerik Yer Tutucusu 2"/>
          <p:cNvSpPr>
            <a:spLocks noGrp="1"/>
          </p:cNvSpPr>
          <p:nvPr>
            <p:ph idx="1"/>
          </p:nvPr>
        </p:nvSpPr>
        <p:spPr/>
        <p:txBody>
          <a:bodyPr/>
          <a:lstStyle/>
          <a:p>
            <a:r>
              <a:rPr lang="tr-TR" dirty="0"/>
              <a:t>Bir yandan dünya halklarının karşı karşıya kaldığı emperyalist savaşlar, farklı kimlikleri ezmeye yönelik sistematik saldırılar, kâr için doğaya ve emeğe karşı açılmış savaşlar,  kitlesel işsizlik, yoksulluk, ekonomik ve toplumsal çöküş.</a:t>
            </a:r>
          </a:p>
          <a:p>
            <a:r>
              <a:rPr lang="tr-TR" dirty="0"/>
              <a:t>Bunların hayata geçirilebilmesi için giderek </a:t>
            </a:r>
            <a:r>
              <a:rPr lang="tr-TR" dirty="0" err="1"/>
              <a:t>gericileşen</a:t>
            </a:r>
            <a:r>
              <a:rPr lang="tr-TR" dirty="0"/>
              <a:t>, </a:t>
            </a:r>
            <a:r>
              <a:rPr lang="tr-TR" dirty="0" err="1"/>
              <a:t>otoriterleşen</a:t>
            </a:r>
            <a:r>
              <a:rPr lang="tr-TR" dirty="0"/>
              <a:t>, sertleşen siyasal iktidarlar ve rejimler.</a:t>
            </a:r>
          </a:p>
          <a:p>
            <a:r>
              <a:rPr lang="tr-TR" dirty="0"/>
              <a:t>Diğer yandan </a:t>
            </a:r>
            <a:r>
              <a:rPr lang="tr-TR" dirty="0" err="1"/>
              <a:t>neo</a:t>
            </a:r>
            <a:r>
              <a:rPr lang="tr-TR" dirty="0"/>
              <a:t>-liberal, gerici rejimlerin ve ideolojilerin giderek egemenliğini yitirmeye başlamasının bir göstergesi olan bu gelişmelere karşı; dünyanın dört bir yanında ayağa kalkmış işçiler, emekçiler, öğrenciler, yoksul halklar, grevler, protesto gösterileri ve halk hareketleri.</a:t>
            </a:r>
          </a:p>
          <a:p>
            <a:endParaRPr lang="tr-TR" dirty="0"/>
          </a:p>
        </p:txBody>
      </p:sp>
      <p:sp>
        <p:nvSpPr>
          <p:cNvPr id="4" name="Veri Yer Tutucusu 3"/>
          <p:cNvSpPr>
            <a:spLocks noGrp="1"/>
          </p:cNvSpPr>
          <p:nvPr>
            <p:ph type="dt" sz="half" idx="10"/>
          </p:nvPr>
        </p:nvSpPr>
        <p:spPr/>
        <p:txBody>
          <a:bodyPr/>
          <a:lstStyle/>
          <a:p>
            <a:fld id="{717A7F10-5EBD-4F06-B65B-ECACE761BF5F}" type="datetime1">
              <a:rPr lang="tr-TR" smtClean="0"/>
              <a:t>16.01.2020</a:t>
            </a:fld>
            <a:endParaRPr lang="tr-TR"/>
          </a:p>
        </p:txBody>
      </p:sp>
      <p:sp>
        <p:nvSpPr>
          <p:cNvPr id="5" name="Altbilgi Yer Tutucusu 4"/>
          <p:cNvSpPr>
            <a:spLocks noGrp="1"/>
          </p:cNvSpPr>
          <p:nvPr>
            <p:ph type="ftr" sz="quarter" idx="11"/>
          </p:nvPr>
        </p:nvSpPr>
        <p:spPr/>
        <p:txBody>
          <a:bodyPr/>
          <a:lstStyle/>
          <a:p>
            <a:r>
              <a:rPr lang="tr-TR" smtClean="0"/>
              <a:t>Prof. Dr. Mustafa Durmuş</a:t>
            </a:r>
            <a:endParaRPr lang="tr-TR"/>
          </a:p>
        </p:txBody>
      </p:sp>
      <p:sp>
        <p:nvSpPr>
          <p:cNvPr id="6" name="Slayt Numarası Yer Tutucusu 5"/>
          <p:cNvSpPr>
            <a:spLocks noGrp="1"/>
          </p:cNvSpPr>
          <p:nvPr>
            <p:ph type="sldNum" sz="quarter" idx="12"/>
          </p:nvPr>
        </p:nvSpPr>
        <p:spPr/>
        <p:txBody>
          <a:bodyPr/>
          <a:lstStyle/>
          <a:p>
            <a:fld id="{5DC3654F-C8C9-45D7-92DD-F4BEC8912193}" type="slidenum">
              <a:rPr lang="tr-TR" smtClean="0"/>
              <a:t>28</a:t>
            </a:fld>
            <a:endParaRPr lang="tr-TR"/>
          </a:p>
        </p:txBody>
      </p:sp>
    </p:spTree>
    <p:extLst>
      <p:ext uri="{BB962C8B-B14F-4D97-AF65-F5344CB8AC3E}">
        <p14:creationId xmlns:p14="http://schemas.microsoft.com/office/powerpoint/2010/main" val="20012689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a:bodyPr>
          <a:lstStyle/>
          <a:p>
            <a:r>
              <a:rPr lang="tr-TR" dirty="0"/>
              <a:t>İnsanlığın ve doğanın karşı karşıya bulunduğu bu çaptaki bir tehlike ile ilgili yapmamız gereken somut </a:t>
            </a:r>
            <a:r>
              <a:rPr lang="tr-TR" b="1" dirty="0"/>
              <a:t>iki şey </a:t>
            </a:r>
            <a:r>
              <a:rPr lang="tr-TR" dirty="0"/>
              <a:t>var</a:t>
            </a:r>
            <a:r>
              <a:rPr lang="tr-TR" dirty="0" smtClean="0"/>
              <a:t>:</a:t>
            </a:r>
          </a:p>
          <a:p>
            <a:r>
              <a:rPr lang="tr-TR" b="1" dirty="0" smtClean="0"/>
              <a:t>İlki</a:t>
            </a:r>
            <a:r>
              <a:rPr lang="tr-TR" dirty="0" smtClean="0"/>
              <a:t> </a:t>
            </a:r>
            <a:r>
              <a:rPr lang="tr-TR" dirty="0"/>
              <a:t>bu tehlikenin ne denli büyük ve korkunç olduğunu ve kaynaklarını teşhir etmek, anlatmak. İ</a:t>
            </a:r>
            <a:r>
              <a:rPr lang="tr-TR" b="1" dirty="0"/>
              <a:t>kincisi</a:t>
            </a:r>
            <a:r>
              <a:rPr lang="tr-TR" dirty="0"/>
              <a:t> bu tehlikeye karşı direnci ve mücadeleyi örgütlemek. </a:t>
            </a:r>
          </a:p>
          <a:p>
            <a:r>
              <a:rPr lang="tr-TR" dirty="0"/>
              <a:t>İkisi eşanlı, bir arada olmak zorunda. Ne tek başına teşhir etmek yeterli, ne de yeterli bir teşhir olmadan mücadeleye girişmek.</a:t>
            </a:r>
          </a:p>
          <a:p>
            <a:r>
              <a:rPr lang="tr-TR" dirty="0"/>
              <a:t>O halde nasıl yapmalıyız?</a:t>
            </a:r>
          </a:p>
          <a:p>
            <a:r>
              <a:rPr lang="tr-TR" dirty="0"/>
              <a:t>Öncelikle birlikte ve demokratik bir mücadeleyi öngörmeyen, onun bir parçası olmayan hiçbir etkinlik gerçekte zaman kaybından öteye geçemiyor. </a:t>
            </a:r>
            <a:endParaRPr lang="tr-TR" dirty="0" smtClean="0"/>
          </a:p>
          <a:p>
            <a:r>
              <a:rPr lang="tr-TR" dirty="0" smtClean="0"/>
              <a:t>Bu </a:t>
            </a:r>
            <a:r>
              <a:rPr lang="tr-TR" dirty="0"/>
              <a:t>nedenle amacın; öğrenmek, teşhir etmek, direnmek ve yeniden inşa etmek olması gerektiği akıldan çıkartılmamalı. </a:t>
            </a:r>
          </a:p>
          <a:p>
            <a:endParaRPr lang="tr-TR" dirty="0"/>
          </a:p>
        </p:txBody>
      </p:sp>
      <p:sp>
        <p:nvSpPr>
          <p:cNvPr id="4" name="Veri Yer Tutucusu 3"/>
          <p:cNvSpPr>
            <a:spLocks noGrp="1"/>
          </p:cNvSpPr>
          <p:nvPr>
            <p:ph type="dt" sz="half" idx="10"/>
          </p:nvPr>
        </p:nvSpPr>
        <p:spPr/>
        <p:txBody>
          <a:bodyPr/>
          <a:lstStyle/>
          <a:p>
            <a:fld id="{717A7F10-5EBD-4F06-B65B-ECACE761BF5F}" type="datetime1">
              <a:rPr lang="tr-TR" smtClean="0"/>
              <a:t>16.01.2020</a:t>
            </a:fld>
            <a:endParaRPr lang="tr-TR"/>
          </a:p>
        </p:txBody>
      </p:sp>
      <p:sp>
        <p:nvSpPr>
          <p:cNvPr id="5" name="Altbilgi Yer Tutucusu 4"/>
          <p:cNvSpPr>
            <a:spLocks noGrp="1"/>
          </p:cNvSpPr>
          <p:nvPr>
            <p:ph type="ftr" sz="quarter" idx="11"/>
          </p:nvPr>
        </p:nvSpPr>
        <p:spPr/>
        <p:txBody>
          <a:bodyPr/>
          <a:lstStyle/>
          <a:p>
            <a:r>
              <a:rPr lang="tr-TR" smtClean="0"/>
              <a:t>Prof. Dr. Mustafa Durmuş</a:t>
            </a:r>
            <a:endParaRPr lang="tr-TR"/>
          </a:p>
        </p:txBody>
      </p:sp>
      <p:sp>
        <p:nvSpPr>
          <p:cNvPr id="6" name="Slayt Numarası Yer Tutucusu 5"/>
          <p:cNvSpPr>
            <a:spLocks noGrp="1"/>
          </p:cNvSpPr>
          <p:nvPr>
            <p:ph type="sldNum" sz="quarter" idx="12"/>
          </p:nvPr>
        </p:nvSpPr>
        <p:spPr/>
        <p:txBody>
          <a:bodyPr/>
          <a:lstStyle/>
          <a:p>
            <a:fld id="{5DC3654F-C8C9-45D7-92DD-F4BEC8912193}" type="slidenum">
              <a:rPr lang="tr-TR" smtClean="0"/>
              <a:t>29</a:t>
            </a:fld>
            <a:endParaRPr lang="tr-TR"/>
          </a:p>
        </p:txBody>
      </p:sp>
      <p:sp>
        <p:nvSpPr>
          <p:cNvPr id="7" name="Unvan 1"/>
          <p:cNvSpPr>
            <a:spLocks noGrp="1"/>
          </p:cNvSpPr>
          <p:nvPr>
            <p:ph type="title"/>
          </p:nvPr>
        </p:nvSpPr>
        <p:spPr/>
        <p:txBody>
          <a:bodyPr>
            <a:normAutofit/>
          </a:bodyPr>
          <a:lstStyle/>
          <a:p>
            <a:r>
              <a:rPr lang="tr-TR" sz="2000" b="1" dirty="0"/>
              <a:t>ÖĞRENMELİ, TEŞHİR ETMELİ, DİRENMELİ VE YENİDEN İNŞA İÇİN MÜCADELE ETMELİYİZ </a:t>
            </a:r>
          </a:p>
        </p:txBody>
      </p:sp>
    </p:spTree>
    <p:extLst>
      <p:ext uri="{BB962C8B-B14F-4D97-AF65-F5344CB8AC3E}">
        <p14:creationId xmlns:p14="http://schemas.microsoft.com/office/powerpoint/2010/main" val="7614085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000" b="1" dirty="0"/>
              <a:t>Gelir ve servet eşitsizliği ve </a:t>
            </a:r>
            <a:r>
              <a:rPr lang="tr-TR" sz="2000" b="1" dirty="0" smtClean="0"/>
              <a:t>yoksulluk</a:t>
            </a:r>
            <a:r>
              <a:rPr lang="tr-TR" sz="2000" dirty="0" smtClean="0"/>
              <a:t> arttı, </a:t>
            </a:r>
            <a:r>
              <a:rPr lang="tr-TR" sz="2000" b="1" dirty="0" smtClean="0"/>
              <a:t>iklim krizi </a:t>
            </a:r>
            <a:r>
              <a:rPr lang="tr-TR" sz="2000" dirty="0" smtClean="0"/>
              <a:t>derinleşiyor,  </a:t>
            </a:r>
            <a:r>
              <a:rPr lang="tr-TR" sz="2000" b="1" dirty="0" smtClean="0"/>
              <a:t>otoriter rejimler </a:t>
            </a:r>
            <a:r>
              <a:rPr lang="tr-TR" sz="2000" dirty="0" smtClean="0"/>
              <a:t>işbaşında…</a:t>
            </a:r>
            <a:r>
              <a:rPr lang="tr-TR" sz="2000" dirty="0"/>
              <a:t/>
            </a:r>
            <a:br>
              <a:rPr lang="tr-TR" sz="2000" dirty="0"/>
            </a:br>
            <a:endParaRPr lang="tr-TR" sz="2000" dirty="0"/>
          </a:p>
        </p:txBody>
      </p:sp>
      <p:sp>
        <p:nvSpPr>
          <p:cNvPr id="3" name="İçerik Yer Tutucusu 2"/>
          <p:cNvSpPr>
            <a:spLocks noGrp="1"/>
          </p:cNvSpPr>
          <p:nvPr>
            <p:ph idx="1"/>
          </p:nvPr>
        </p:nvSpPr>
        <p:spPr>
          <a:xfrm>
            <a:off x="2212848" y="1905000"/>
            <a:ext cx="9291764" cy="4006222"/>
          </a:xfrm>
        </p:spPr>
        <p:txBody>
          <a:bodyPr>
            <a:normAutofit fontScale="62500" lnSpcReduction="20000"/>
          </a:bodyPr>
          <a:lstStyle/>
          <a:p>
            <a:r>
              <a:rPr lang="tr-TR" sz="2800" dirty="0" smtClean="0"/>
              <a:t>Dünyanın en zengin 26 kişisinin toplam serveti dünya nüfusunun en yoksul % 50’sinin, yani yaklaşık 3,8 milyar insanın servetinin toplamına eşit hale geldi.  Toplamda 4,3 milyar civarında insan (yoksulluk sınırında yaşıyor. FAO verilerine göre dünyada en az 1,5- 2,5 milyar insan açlık çekiyor.</a:t>
            </a:r>
          </a:p>
          <a:p>
            <a:r>
              <a:rPr lang="tr-TR" sz="2800" b="1" dirty="0" smtClean="0"/>
              <a:t>Küresel ısınma</a:t>
            </a:r>
            <a:r>
              <a:rPr lang="tr-TR" sz="2800" dirty="0" smtClean="0"/>
              <a:t> başta olmak üzere ekolojik sorunlar gezegeni tehdit eder hale geldi. Geçen yıl atmosferdeki CO2 miktarı tehlike eşiğini fazlasıyla aştı.</a:t>
            </a:r>
          </a:p>
          <a:p>
            <a:r>
              <a:rPr lang="tr-TR" sz="2800" dirty="0" smtClean="0"/>
              <a:t>Bölgesel savaşlar ve çatışmalarla birlikte göçlerin de artması, şu ana kadar görülmemiş boyutlarda bir </a:t>
            </a:r>
            <a:r>
              <a:rPr lang="tr-TR" sz="2800" b="1" dirty="0" smtClean="0"/>
              <a:t>mülteci</a:t>
            </a:r>
            <a:r>
              <a:rPr lang="tr-TR" sz="2800" dirty="0" smtClean="0"/>
              <a:t> akınına ve insanlık dramına neden oluyor.</a:t>
            </a:r>
          </a:p>
          <a:p>
            <a:r>
              <a:rPr lang="tr-TR" sz="2800" dirty="0"/>
              <a:t>Başta ABD olmak üzere, gelişkin ve az gelişmiş dünyanın önemli bir kısmında </a:t>
            </a:r>
            <a:r>
              <a:rPr lang="tr-TR" sz="2800" b="1" dirty="0"/>
              <a:t>aşırı sağcı otoriter rejimler kuruldu</a:t>
            </a:r>
            <a:r>
              <a:rPr lang="tr-TR" sz="2800" dirty="0"/>
              <a:t>.  Bu ülkeleri demokrasiye inanmayan liderler ve yönetimler yönetiyor</a:t>
            </a:r>
            <a:r>
              <a:rPr lang="tr-TR" sz="2800" dirty="0" smtClean="0"/>
              <a:t>.</a:t>
            </a:r>
          </a:p>
          <a:p>
            <a:r>
              <a:rPr lang="tr-TR" sz="2800" dirty="0" smtClean="0"/>
              <a:t>Askeri darbeler hortladı: Bolivya’da ABD destekli bir askeri darbe gerçekleşti. </a:t>
            </a:r>
          </a:p>
          <a:p>
            <a:r>
              <a:rPr lang="tr-TR" sz="2800" dirty="0" smtClean="0"/>
              <a:t>Bu gelişmelere karşı dünyanın bir çok yerinde protestolar, halk hareketleri ve grevler ortaya çıktı.</a:t>
            </a:r>
          </a:p>
          <a:p>
            <a:endParaRPr lang="tr-TR" sz="2800" dirty="0" smtClean="0"/>
          </a:p>
          <a:p>
            <a:endParaRPr lang="tr-TR" dirty="0"/>
          </a:p>
        </p:txBody>
      </p:sp>
      <p:sp>
        <p:nvSpPr>
          <p:cNvPr id="4" name="Veri Yer Tutucusu 3"/>
          <p:cNvSpPr>
            <a:spLocks noGrp="1"/>
          </p:cNvSpPr>
          <p:nvPr>
            <p:ph type="dt" sz="half" idx="10"/>
          </p:nvPr>
        </p:nvSpPr>
        <p:spPr/>
        <p:txBody>
          <a:bodyPr/>
          <a:lstStyle/>
          <a:p>
            <a:fld id="{89197E08-4142-4FEB-BE0D-1F132AAAC88D}" type="datetime1">
              <a:rPr lang="tr-TR" smtClean="0"/>
              <a:t>16.01.2020</a:t>
            </a:fld>
            <a:endParaRPr lang="tr-TR"/>
          </a:p>
        </p:txBody>
      </p:sp>
      <p:sp>
        <p:nvSpPr>
          <p:cNvPr id="5" name="Altbilgi Yer Tutucusu 4"/>
          <p:cNvSpPr>
            <a:spLocks noGrp="1"/>
          </p:cNvSpPr>
          <p:nvPr>
            <p:ph type="ftr" sz="quarter" idx="11"/>
          </p:nvPr>
        </p:nvSpPr>
        <p:spPr/>
        <p:txBody>
          <a:bodyPr/>
          <a:lstStyle/>
          <a:p>
            <a:r>
              <a:rPr lang="tr-TR" smtClean="0"/>
              <a:t>Prof. Dr. Mustafa Durmuş</a:t>
            </a:r>
            <a:endParaRPr lang="tr-TR"/>
          </a:p>
        </p:txBody>
      </p:sp>
      <p:sp>
        <p:nvSpPr>
          <p:cNvPr id="6" name="Slayt Numarası Yer Tutucusu 5"/>
          <p:cNvSpPr>
            <a:spLocks noGrp="1"/>
          </p:cNvSpPr>
          <p:nvPr>
            <p:ph type="sldNum" sz="quarter" idx="12"/>
          </p:nvPr>
        </p:nvSpPr>
        <p:spPr/>
        <p:txBody>
          <a:bodyPr/>
          <a:lstStyle/>
          <a:p>
            <a:fld id="{B25B981A-F64B-4C9B-9C12-1BE9445E040E}" type="slidenum">
              <a:rPr lang="tr-TR" smtClean="0"/>
              <a:t>3</a:t>
            </a:fld>
            <a:endParaRPr lang="tr-TR"/>
          </a:p>
        </p:txBody>
      </p:sp>
    </p:spTree>
    <p:extLst>
      <p:ext uri="{BB962C8B-B14F-4D97-AF65-F5344CB8AC3E}">
        <p14:creationId xmlns:p14="http://schemas.microsoft.com/office/powerpoint/2010/main" val="31640967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r>
              <a:rPr lang="tr-TR" sz="2000" dirty="0" smtClean="0"/>
              <a:t>▪ İhmalkârlığımızın</a:t>
            </a:r>
            <a:r>
              <a:rPr lang="tr-TR" sz="2000" dirty="0"/>
              <a:t>, </a:t>
            </a:r>
            <a:r>
              <a:rPr lang="tr-TR" sz="2000" dirty="0" err="1"/>
              <a:t>bananeciliğimizin</a:t>
            </a:r>
            <a:r>
              <a:rPr lang="tr-TR" sz="2000" dirty="0"/>
              <a:t> ve yalnızlaşmamızın üstesinden gelmeli ve bunu sağlayabilmek için kamusal öğrenme kültürünü yeniden canlandırmalıyız. </a:t>
            </a:r>
            <a:endParaRPr lang="tr-TR" sz="2000" dirty="0" smtClean="0"/>
          </a:p>
          <a:p>
            <a:r>
              <a:rPr lang="tr-TR" sz="2000" dirty="0" smtClean="0"/>
              <a:t>Bu </a:t>
            </a:r>
            <a:r>
              <a:rPr lang="tr-TR" sz="2000" dirty="0"/>
              <a:t>tür paneller kamusal örenme yollarından sadece biridir. Ayrıca düzenli aralıklarla bir araya gelip, okumalar ve tartışmalar yapmak da gerekiyor. </a:t>
            </a:r>
          </a:p>
          <a:p>
            <a:r>
              <a:rPr lang="tr-TR" sz="2000" dirty="0"/>
              <a:t>Bunu yapmalıyız çünkü bu konudaki eksikliğimiz kitlelerin bilim dışı, gerçek olmayan söylemlerle kandırılmasına ve yönlendirilmesine hizmet ediyor. </a:t>
            </a:r>
            <a:endParaRPr lang="tr-TR" sz="2000" dirty="0" smtClean="0"/>
          </a:p>
          <a:p>
            <a:r>
              <a:rPr lang="tr-TR" sz="2000" dirty="0" smtClean="0"/>
              <a:t>Söylenen </a:t>
            </a:r>
            <a:r>
              <a:rPr lang="tr-TR" sz="2000" dirty="0"/>
              <a:t>yalanları, işlerin merkezindeki ticari bağlantıları, bu yöndeki stratejileri her fırsatta ve her zeminde teşhir etmeliyiz.</a:t>
            </a:r>
          </a:p>
          <a:p>
            <a:endParaRPr lang="tr-TR" sz="2000" dirty="0"/>
          </a:p>
        </p:txBody>
      </p:sp>
      <p:sp>
        <p:nvSpPr>
          <p:cNvPr id="4" name="Veri Yer Tutucusu 3"/>
          <p:cNvSpPr>
            <a:spLocks noGrp="1"/>
          </p:cNvSpPr>
          <p:nvPr>
            <p:ph type="dt" sz="half" idx="10"/>
          </p:nvPr>
        </p:nvSpPr>
        <p:spPr/>
        <p:txBody>
          <a:bodyPr/>
          <a:lstStyle/>
          <a:p>
            <a:fld id="{717A7F10-5EBD-4F06-B65B-ECACE761BF5F}" type="datetime1">
              <a:rPr lang="tr-TR" smtClean="0"/>
              <a:t>16.01.2020</a:t>
            </a:fld>
            <a:endParaRPr lang="tr-TR"/>
          </a:p>
        </p:txBody>
      </p:sp>
      <p:sp>
        <p:nvSpPr>
          <p:cNvPr id="5" name="Altbilgi Yer Tutucusu 4"/>
          <p:cNvSpPr>
            <a:spLocks noGrp="1"/>
          </p:cNvSpPr>
          <p:nvPr>
            <p:ph type="ftr" sz="quarter" idx="11"/>
          </p:nvPr>
        </p:nvSpPr>
        <p:spPr/>
        <p:txBody>
          <a:bodyPr/>
          <a:lstStyle/>
          <a:p>
            <a:r>
              <a:rPr lang="tr-TR" smtClean="0"/>
              <a:t>Prof. Dr. Mustafa Durmuş</a:t>
            </a:r>
            <a:endParaRPr lang="tr-TR"/>
          </a:p>
        </p:txBody>
      </p:sp>
      <p:sp>
        <p:nvSpPr>
          <p:cNvPr id="6" name="Slayt Numarası Yer Tutucusu 5"/>
          <p:cNvSpPr>
            <a:spLocks noGrp="1"/>
          </p:cNvSpPr>
          <p:nvPr>
            <p:ph type="sldNum" sz="quarter" idx="12"/>
          </p:nvPr>
        </p:nvSpPr>
        <p:spPr/>
        <p:txBody>
          <a:bodyPr/>
          <a:lstStyle/>
          <a:p>
            <a:fld id="{5DC3654F-C8C9-45D7-92DD-F4BEC8912193}" type="slidenum">
              <a:rPr lang="tr-TR" smtClean="0"/>
              <a:t>30</a:t>
            </a:fld>
            <a:endParaRPr lang="tr-TR"/>
          </a:p>
        </p:txBody>
      </p:sp>
      <p:sp>
        <p:nvSpPr>
          <p:cNvPr id="7" name="Unvan 1"/>
          <p:cNvSpPr>
            <a:spLocks noGrp="1"/>
          </p:cNvSpPr>
          <p:nvPr>
            <p:ph type="title"/>
          </p:nvPr>
        </p:nvSpPr>
        <p:spPr/>
        <p:txBody>
          <a:bodyPr>
            <a:normAutofit/>
          </a:bodyPr>
          <a:lstStyle/>
          <a:p>
            <a:r>
              <a:rPr lang="tr-TR" sz="2000" b="1" dirty="0"/>
              <a:t>ÖĞRENMELİ, TEŞHİR ETMELİ, DİRENMELİ VE YENİDEN İNŞA İÇİN MÜCADELE ETMELİYİZ </a:t>
            </a:r>
          </a:p>
        </p:txBody>
      </p:sp>
    </p:spTree>
    <p:extLst>
      <p:ext uri="{BB962C8B-B14F-4D97-AF65-F5344CB8AC3E}">
        <p14:creationId xmlns:p14="http://schemas.microsoft.com/office/powerpoint/2010/main" val="12481116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 Dayanışmayı </a:t>
            </a:r>
            <a:r>
              <a:rPr lang="tr-TR" dirty="0"/>
              <a:t>yükseltmeliyiz. Demokrasi güçlerini ortak muhalefet altında birleştirmek zorundayız. </a:t>
            </a:r>
            <a:endParaRPr lang="tr-TR" dirty="0" smtClean="0"/>
          </a:p>
          <a:p>
            <a:r>
              <a:rPr lang="tr-TR" dirty="0" smtClean="0"/>
              <a:t>Bunun </a:t>
            </a:r>
            <a:r>
              <a:rPr lang="tr-TR" dirty="0"/>
              <a:t>için (farklılıklarımızın bilincinde olarak) birbirimizle uğraşmaktan vazgeçmeli ve tüm enerjimizi asıl olarak tehlikeyi yaratanlar ve onların bilinçli ya da bilinçsiz destekçilerine karşı vereceğimiz ideolojik ve demokratik-politik mücadele için kullanmalıyız.</a:t>
            </a:r>
          </a:p>
          <a:p>
            <a:r>
              <a:rPr lang="tr-TR" dirty="0" smtClean="0"/>
              <a:t>▪ Yoksulluğa</a:t>
            </a:r>
            <a:r>
              <a:rPr lang="tr-TR" dirty="0"/>
              <a:t>, açlığa ve işsizliğe karşı direniş ve dayanışma ekonomilerini örgütlemeliyiz. </a:t>
            </a:r>
            <a:endParaRPr lang="tr-TR" dirty="0" smtClean="0"/>
          </a:p>
          <a:p>
            <a:r>
              <a:rPr lang="tr-TR" dirty="0" smtClean="0"/>
              <a:t>Bunun </a:t>
            </a:r>
            <a:r>
              <a:rPr lang="tr-TR" dirty="0"/>
              <a:t>bir yolu karşılıklı desteğe dayalı yerel demokratik kooperatif ağlarının kurulması ve böylece yaratılacak toplumsal ve maddi refahın topluluklar içinde bölüştürülmesidir.</a:t>
            </a:r>
          </a:p>
          <a:p>
            <a:endParaRPr lang="tr-TR" dirty="0"/>
          </a:p>
        </p:txBody>
      </p:sp>
      <p:sp>
        <p:nvSpPr>
          <p:cNvPr id="4" name="Veri Yer Tutucusu 3"/>
          <p:cNvSpPr>
            <a:spLocks noGrp="1"/>
          </p:cNvSpPr>
          <p:nvPr>
            <p:ph type="dt" sz="half" idx="10"/>
          </p:nvPr>
        </p:nvSpPr>
        <p:spPr/>
        <p:txBody>
          <a:bodyPr/>
          <a:lstStyle/>
          <a:p>
            <a:fld id="{717A7F10-5EBD-4F06-B65B-ECACE761BF5F}" type="datetime1">
              <a:rPr lang="tr-TR" smtClean="0"/>
              <a:t>16.01.2020</a:t>
            </a:fld>
            <a:endParaRPr lang="tr-TR"/>
          </a:p>
        </p:txBody>
      </p:sp>
      <p:sp>
        <p:nvSpPr>
          <p:cNvPr id="5" name="Altbilgi Yer Tutucusu 4"/>
          <p:cNvSpPr>
            <a:spLocks noGrp="1"/>
          </p:cNvSpPr>
          <p:nvPr>
            <p:ph type="ftr" sz="quarter" idx="11"/>
          </p:nvPr>
        </p:nvSpPr>
        <p:spPr/>
        <p:txBody>
          <a:bodyPr/>
          <a:lstStyle/>
          <a:p>
            <a:r>
              <a:rPr lang="tr-TR" smtClean="0"/>
              <a:t>Prof. Dr. Mustafa Durmuş</a:t>
            </a:r>
            <a:endParaRPr lang="tr-TR"/>
          </a:p>
        </p:txBody>
      </p:sp>
      <p:sp>
        <p:nvSpPr>
          <p:cNvPr id="6" name="Slayt Numarası Yer Tutucusu 5"/>
          <p:cNvSpPr>
            <a:spLocks noGrp="1"/>
          </p:cNvSpPr>
          <p:nvPr>
            <p:ph type="sldNum" sz="quarter" idx="12"/>
          </p:nvPr>
        </p:nvSpPr>
        <p:spPr/>
        <p:txBody>
          <a:bodyPr/>
          <a:lstStyle/>
          <a:p>
            <a:fld id="{5DC3654F-C8C9-45D7-92DD-F4BEC8912193}" type="slidenum">
              <a:rPr lang="tr-TR" smtClean="0"/>
              <a:t>31</a:t>
            </a:fld>
            <a:endParaRPr lang="tr-TR"/>
          </a:p>
        </p:txBody>
      </p:sp>
      <p:sp>
        <p:nvSpPr>
          <p:cNvPr id="7" name="Unvan 1"/>
          <p:cNvSpPr>
            <a:spLocks noGrp="1"/>
          </p:cNvSpPr>
          <p:nvPr>
            <p:ph type="title"/>
          </p:nvPr>
        </p:nvSpPr>
        <p:spPr/>
        <p:txBody>
          <a:bodyPr>
            <a:normAutofit/>
          </a:bodyPr>
          <a:lstStyle/>
          <a:p>
            <a:r>
              <a:rPr lang="tr-TR" sz="2000" b="1" dirty="0"/>
              <a:t>ÖĞRENMELİ, TEŞHİR ETMELİ, DİRENMELİ VE YENİDEN İNŞA İÇİN MÜCADELE ETMELİYİZ </a:t>
            </a:r>
          </a:p>
        </p:txBody>
      </p:sp>
    </p:spTree>
    <p:extLst>
      <p:ext uri="{BB962C8B-B14F-4D97-AF65-F5344CB8AC3E}">
        <p14:creationId xmlns:p14="http://schemas.microsoft.com/office/powerpoint/2010/main" val="13200899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sz="2400" dirty="0" smtClean="0"/>
              <a:t>▪ Yalnızlaşmaya </a:t>
            </a:r>
            <a:r>
              <a:rPr lang="tr-TR" sz="2400" dirty="0"/>
              <a:t>ve yabancılaşmaya karşı gönüllülük üzerinden bir savunma kurmalıyız. </a:t>
            </a:r>
            <a:endParaRPr lang="tr-TR" sz="2400" dirty="0" smtClean="0"/>
          </a:p>
          <a:p>
            <a:r>
              <a:rPr lang="tr-TR" sz="2400" dirty="0" smtClean="0"/>
              <a:t>Böylece </a:t>
            </a:r>
            <a:r>
              <a:rPr lang="tr-TR" sz="2400" dirty="0"/>
              <a:t>yok sayılanları, ötekileştirilerek dışlananları kucaklayabiliriz.</a:t>
            </a:r>
          </a:p>
          <a:p>
            <a:r>
              <a:rPr lang="tr-TR" sz="2400" dirty="0" smtClean="0"/>
              <a:t>▪ Nitelikli </a:t>
            </a:r>
            <a:r>
              <a:rPr lang="tr-TR" sz="2400" dirty="0"/>
              <a:t>ve ücretsiz kamusal hizmetleri (başta eğitim ve sağlık olmak üzere) sonuna kadar savunmalı, bu hizmetlerin genişletilip yaygınlaştırılmasını sağlamalıyız.</a:t>
            </a:r>
          </a:p>
          <a:p>
            <a:endParaRPr lang="tr-TR" dirty="0"/>
          </a:p>
        </p:txBody>
      </p:sp>
      <p:sp>
        <p:nvSpPr>
          <p:cNvPr id="4" name="Veri Yer Tutucusu 3"/>
          <p:cNvSpPr>
            <a:spLocks noGrp="1"/>
          </p:cNvSpPr>
          <p:nvPr>
            <p:ph type="dt" sz="half" idx="10"/>
          </p:nvPr>
        </p:nvSpPr>
        <p:spPr/>
        <p:txBody>
          <a:bodyPr/>
          <a:lstStyle/>
          <a:p>
            <a:fld id="{717A7F10-5EBD-4F06-B65B-ECACE761BF5F}" type="datetime1">
              <a:rPr lang="tr-TR" smtClean="0"/>
              <a:t>16.01.2020</a:t>
            </a:fld>
            <a:endParaRPr lang="tr-TR"/>
          </a:p>
        </p:txBody>
      </p:sp>
      <p:sp>
        <p:nvSpPr>
          <p:cNvPr id="5" name="Altbilgi Yer Tutucusu 4"/>
          <p:cNvSpPr>
            <a:spLocks noGrp="1"/>
          </p:cNvSpPr>
          <p:nvPr>
            <p:ph type="ftr" sz="quarter" idx="11"/>
          </p:nvPr>
        </p:nvSpPr>
        <p:spPr/>
        <p:txBody>
          <a:bodyPr/>
          <a:lstStyle/>
          <a:p>
            <a:r>
              <a:rPr lang="tr-TR" smtClean="0"/>
              <a:t>Prof. Dr. Mustafa Durmuş</a:t>
            </a:r>
            <a:endParaRPr lang="tr-TR"/>
          </a:p>
        </p:txBody>
      </p:sp>
      <p:sp>
        <p:nvSpPr>
          <p:cNvPr id="6" name="Slayt Numarası Yer Tutucusu 5"/>
          <p:cNvSpPr>
            <a:spLocks noGrp="1"/>
          </p:cNvSpPr>
          <p:nvPr>
            <p:ph type="sldNum" sz="quarter" idx="12"/>
          </p:nvPr>
        </p:nvSpPr>
        <p:spPr/>
        <p:txBody>
          <a:bodyPr/>
          <a:lstStyle/>
          <a:p>
            <a:fld id="{5DC3654F-C8C9-45D7-92DD-F4BEC8912193}" type="slidenum">
              <a:rPr lang="tr-TR" smtClean="0"/>
              <a:t>32</a:t>
            </a:fld>
            <a:endParaRPr lang="tr-TR"/>
          </a:p>
        </p:txBody>
      </p:sp>
      <p:sp>
        <p:nvSpPr>
          <p:cNvPr id="7" name="Unvan 1"/>
          <p:cNvSpPr>
            <a:spLocks noGrp="1"/>
          </p:cNvSpPr>
          <p:nvPr>
            <p:ph type="title"/>
          </p:nvPr>
        </p:nvSpPr>
        <p:spPr/>
        <p:txBody>
          <a:bodyPr>
            <a:normAutofit/>
          </a:bodyPr>
          <a:lstStyle/>
          <a:p>
            <a:r>
              <a:rPr lang="tr-TR" sz="2000" b="1" dirty="0"/>
              <a:t>ÖĞRENMELİ, TEŞHİR ETMELİ, DİRENMELİ VE YENİDEN İNŞA İÇİN MÜCADELE ETMELİYİZ </a:t>
            </a:r>
          </a:p>
        </p:txBody>
      </p:sp>
    </p:spTree>
    <p:extLst>
      <p:ext uri="{BB962C8B-B14F-4D97-AF65-F5344CB8AC3E}">
        <p14:creationId xmlns:p14="http://schemas.microsoft.com/office/powerpoint/2010/main" val="408140940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20000"/>
          </a:bodyPr>
          <a:lstStyle/>
          <a:p>
            <a:r>
              <a:rPr lang="tr-TR" dirty="0"/>
              <a:t>Tüm bunları tek başına ya da dar gruplar-kesimleri içinde yapmak mümkün </a:t>
            </a:r>
            <a:r>
              <a:rPr lang="tr-TR" dirty="0" smtClean="0"/>
              <a:t>olamayacağından;</a:t>
            </a:r>
          </a:p>
          <a:p>
            <a:r>
              <a:rPr lang="tr-TR" dirty="0" smtClean="0"/>
              <a:t>Birlikte </a:t>
            </a:r>
            <a:r>
              <a:rPr lang="tr-TR" dirty="0"/>
              <a:t>örgütlenerek, </a:t>
            </a:r>
            <a:endParaRPr lang="tr-TR" dirty="0" smtClean="0"/>
          </a:p>
          <a:p>
            <a:r>
              <a:rPr lang="tr-TR" dirty="0" smtClean="0"/>
              <a:t>Omuz </a:t>
            </a:r>
            <a:r>
              <a:rPr lang="tr-TR" dirty="0"/>
              <a:t>omuza mücadele etmeli ve </a:t>
            </a:r>
            <a:endParaRPr lang="tr-TR" dirty="0" smtClean="0"/>
          </a:p>
          <a:p>
            <a:r>
              <a:rPr lang="tr-TR" dirty="0" smtClean="0"/>
              <a:t>Düşlediğimiz geleceğin:</a:t>
            </a:r>
          </a:p>
          <a:p>
            <a:r>
              <a:rPr lang="tr-TR" dirty="0" smtClean="0"/>
              <a:t>Özgürlükçü</a:t>
            </a:r>
            <a:r>
              <a:rPr lang="tr-TR" dirty="0"/>
              <a:t>, </a:t>
            </a:r>
            <a:r>
              <a:rPr lang="tr-TR" dirty="0" smtClean="0"/>
              <a:t>laik, demokratik,</a:t>
            </a:r>
          </a:p>
          <a:p>
            <a:r>
              <a:rPr lang="tr-TR" dirty="0" smtClean="0"/>
              <a:t>Adaletli</a:t>
            </a:r>
            <a:r>
              <a:rPr lang="tr-TR" dirty="0"/>
              <a:t>, </a:t>
            </a:r>
            <a:endParaRPr lang="tr-TR" dirty="0" smtClean="0"/>
          </a:p>
          <a:p>
            <a:r>
              <a:rPr lang="tr-TR" dirty="0" smtClean="0"/>
              <a:t>Emek </a:t>
            </a:r>
            <a:r>
              <a:rPr lang="tr-TR" dirty="0"/>
              <a:t>ve doğa dostu, </a:t>
            </a:r>
            <a:endParaRPr lang="tr-TR" dirty="0" smtClean="0"/>
          </a:p>
          <a:p>
            <a:r>
              <a:rPr lang="tr-TR" dirty="0" smtClean="0"/>
              <a:t>Toplumsal </a:t>
            </a:r>
            <a:r>
              <a:rPr lang="tr-TR" dirty="0"/>
              <a:t>cinsiyet eşitleyici-kadını güçlendiren, </a:t>
            </a:r>
            <a:endParaRPr lang="tr-TR" dirty="0" smtClean="0"/>
          </a:p>
          <a:p>
            <a:r>
              <a:rPr lang="tr-TR" dirty="0" smtClean="0"/>
              <a:t>Farklı </a:t>
            </a:r>
            <a:r>
              <a:rPr lang="tr-TR" dirty="0"/>
              <a:t>kimlik ve inançları eşitleyen ve </a:t>
            </a:r>
            <a:endParaRPr lang="tr-TR" dirty="0" smtClean="0"/>
          </a:p>
          <a:p>
            <a:r>
              <a:rPr lang="tr-TR" dirty="0" smtClean="0"/>
              <a:t>Sosyal </a:t>
            </a:r>
            <a:r>
              <a:rPr lang="tr-TR" dirty="0"/>
              <a:t>refahı büyütürken eşit ve adil paylaştıran  toplumunu bugünden inşa etmeliyiz.</a:t>
            </a:r>
          </a:p>
          <a:p>
            <a:endParaRPr lang="tr-TR" dirty="0"/>
          </a:p>
        </p:txBody>
      </p:sp>
      <p:sp>
        <p:nvSpPr>
          <p:cNvPr id="4" name="Veri Yer Tutucusu 3"/>
          <p:cNvSpPr>
            <a:spLocks noGrp="1"/>
          </p:cNvSpPr>
          <p:nvPr>
            <p:ph type="dt" sz="half" idx="10"/>
          </p:nvPr>
        </p:nvSpPr>
        <p:spPr/>
        <p:txBody>
          <a:bodyPr/>
          <a:lstStyle/>
          <a:p>
            <a:fld id="{717A7F10-5EBD-4F06-B65B-ECACE761BF5F}" type="datetime1">
              <a:rPr lang="tr-TR" smtClean="0"/>
              <a:t>16.01.2020</a:t>
            </a:fld>
            <a:endParaRPr lang="tr-TR"/>
          </a:p>
        </p:txBody>
      </p:sp>
      <p:sp>
        <p:nvSpPr>
          <p:cNvPr id="5" name="Altbilgi Yer Tutucusu 4"/>
          <p:cNvSpPr>
            <a:spLocks noGrp="1"/>
          </p:cNvSpPr>
          <p:nvPr>
            <p:ph type="ftr" sz="quarter" idx="11"/>
          </p:nvPr>
        </p:nvSpPr>
        <p:spPr/>
        <p:txBody>
          <a:bodyPr/>
          <a:lstStyle/>
          <a:p>
            <a:r>
              <a:rPr lang="tr-TR" smtClean="0"/>
              <a:t>Prof. Dr. Mustafa Durmuş</a:t>
            </a:r>
            <a:endParaRPr lang="tr-TR"/>
          </a:p>
        </p:txBody>
      </p:sp>
      <p:sp>
        <p:nvSpPr>
          <p:cNvPr id="6" name="Slayt Numarası Yer Tutucusu 5"/>
          <p:cNvSpPr>
            <a:spLocks noGrp="1"/>
          </p:cNvSpPr>
          <p:nvPr>
            <p:ph type="sldNum" sz="quarter" idx="12"/>
          </p:nvPr>
        </p:nvSpPr>
        <p:spPr/>
        <p:txBody>
          <a:bodyPr/>
          <a:lstStyle/>
          <a:p>
            <a:fld id="{5DC3654F-C8C9-45D7-92DD-F4BEC8912193}" type="slidenum">
              <a:rPr lang="tr-TR" smtClean="0"/>
              <a:t>33</a:t>
            </a:fld>
            <a:endParaRPr lang="tr-TR"/>
          </a:p>
        </p:txBody>
      </p:sp>
      <p:sp>
        <p:nvSpPr>
          <p:cNvPr id="7" name="Unvan 1"/>
          <p:cNvSpPr>
            <a:spLocks noGrp="1"/>
          </p:cNvSpPr>
          <p:nvPr>
            <p:ph type="title"/>
          </p:nvPr>
        </p:nvSpPr>
        <p:spPr/>
        <p:txBody>
          <a:bodyPr>
            <a:normAutofit/>
          </a:bodyPr>
          <a:lstStyle/>
          <a:p>
            <a:r>
              <a:rPr lang="tr-TR" sz="2000" b="1" dirty="0"/>
              <a:t>ÖĞRENMELİ, TEŞHİR ETMELİ, DİRENMELİ VE YENİDEN İNŞA İÇİN MÜCADELE ETMELİYİZ </a:t>
            </a:r>
          </a:p>
        </p:txBody>
      </p:sp>
    </p:spTree>
    <p:extLst>
      <p:ext uri="{BB962C8B-B14F-4D97-AF65-F5344CB8AC3E}">
        <p14:creationId xmlns:p14="http://schemas.microsoft.com/office/powerpoint/2010/main" val="30896988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400" b="1" dirty="0"/>
              <a:t>Türkiye ekonomisi son 40 yılın en derin </a:t>
            </a:r>
            <a:r>
              <a:rPr lang="tr-TR" sz="2400" b="1" dirty="0" smtClean="0"/>
              <a:t>krizlerinden </a:t>
            </a:r>
            <a:r>
              <a:rPr lang="tr-TR" sz="2400" b="1" dirty="0"/>
              <a:t>birini </a:t>
            </a:r>
            <a:r>
              <a:rPr lang="tr-TR" sz="2400" b="1" dirty="0" smtClean="0"/>
              <a:t>yaşıyor! KRİZ BİÇİM DEĞİŞTİREREK SÜRÜYOR…</a:t>
            </a:r>
            <a:r>
              <a:rPr lang="tr-TR" sz="2400" dirty="0"/>
              <a:t/>
            </a:r>
            <a:br>
              <a:rPr lang="tr-TR" sz="2400" dirty="0"/>
            </a:br>
            <a:endParaRPr lang="tr-TR" sz="2400" dirty="0"/>
          </a:p>
        </p:txBody>
      </p:sp>
      <p:sp>
        <p:nvSpPr>
          <p:cNvPr id="3" name="İçerik Yer Tutucusu 2"/>
          <p:cNvSpPr>
            <a:spLocks noGrp="1"/>
          </p:cNvSpPr>
          <p:nvPr>
            <p:ph idx="1"/>
          </p:nvPr>
        </p:nvSpPr>
        <p:spPr/>
        <p:txBody>
          <a:bodyPr>
            <a:normAutofit lnSpcReduction="10000"/>
          </a:bodyPr>
          <a:lstStyle/>
          <a:p>
            <a:r>
              <a:rPr lang="tr-TR" dirty="0" smtClean="0"/>
              <a:t>Türkiye </a:t>
            </a:r>
            <a:r>
              <a:rPr lang="tr-TR" dirty="0"/>
              <a:t>ekonomisi </a:t>
            </a:r>
            <a:r>
              <a:rPr lang="tr-TR" dirty="0" smtClean="0"/>
              <a:t> </a:t>
            </a:r>
            <a:r>
              <a:rPr lang="tr-TR" dirty="0"/>
              <a:t>2015 yılından bu yana sürdürdüğü yavaşlamasını 2018 yılının başlarından itibaren derin bir ekonomik kriz ile devam ettiriyor</a:t>
            </a:r>
            <a:r>
              <a:rPr lang="tr-TR" dirty="0" smtClean="0"/>
              <a:t>.</a:t>
            </a:r>
          </a:p>
          <a:p>
            <a:r>
              <a:rPr lang="tr-TR" dirty="0" smtClean="0"/>
              <a:t> </a:t>
            </a:r>
            <a:r>
              <a:rPr lang="tr-TR" b="1" dirty="0"/>
              <a:t>“Ödemeler dengesi-döviz krizi” </a:t>
            </a:r>
            <a:r>
              <a:rPr lang="tr-TR" dirty="0"/>
              <a:t>olarak başlayan kriz, </a:t>
            </a:r>
            <a:r>
              <a:rPr lang="tr-TR" dirty="0" smtClean="0"/>
              <a:t>özel sektörün dış borç krizi ve bankacılık krizi şeklindeki </a:t>
            </a:r>
            <a:r>
              <a:rPr lang="tr-TR" b="1" dirty="0" smtClean="0"/>
              <a:t>“finansal </a:t>
            </a:r>
            <a:r>
              <a:rPr lang="tr-TR" b="1" dirty="0"/>
              <a:t>kriz” </a:t>
            </a:r>
            <a:r>
              <a:rPr lang="tr-TR" b="1" dirty="0" smtClean="0"/>
              <a:t>riski </a:t>
            </a:r>
            <a:r>
              <a:rPr lang="tr-TR" dirty="0" smtClean="0"/>
              <a:t>artarken,</a:t>
            </a:r>
            <a:r>
              <a:rPr lang="tr-TR" b="1" dirty="0" smtClean="0"/>
              <a:t> kriz</a:t>
            </a:r>
            <a:r>
              <a:rPr lang="tr-TR" dirty="0" smtClean="0"/>
              <a:t> </a:t>
            </a:r>
            <a:r>
              <a:rPr lang="tr-TR" b="1" dirty="0"/>
              <a:t>“</a:t>
            </a:r>
            <a:r>
              <a:rPr lang="tr-TR" b="1" dirty="0" smtClean="0"/>
              <a:t>devletin mali </a:t>
            </a:r>
            <a:r>
              <a:rPr lang="tr-TR" b="1" dirty="0"/>
              <a:t>krizine</a:t>
            </a:r>
            <a:r>
              <a:rPr lang="tr-TR" dirty="0"/>
              <a:t>” doğru </a:t>
            </a:r>
            <a:r>
              <a:rPr lang="tr-TR" dirty="0" err="1" smtClean="0"/>
              <a:t>evriliyor</a:t>
            </a:r>
            <a:r>
              <a:rPr lang="tr-TR" dirty="0" smtClean="0"/>
              <a:t>.</a:t>
            </a:r>
          </a:p>
          <a:p>
            <a:r>
              <a:rPr lang="tr-TR" dirty="0" smtClean="0"/>
              <a:t>Ekonomi en az 1 yıl boyunca küçüldü (</a:t>
            </a:r>
            <a:r>
              <a:rPr lang="tr-TR" b="1" dirty="0" smtClean="0"/>
              <a:t>resesyon</a:t>
            </a:r>
            <a:r>
              <a:rPr lang="tr-TR" dirty="0" smtClean="0"/>
              <a:t>). </a:t>
            </a:r>
            <a:endParaRPr lang="tr-TR" dirty="0"/>
          </a:p>
          <a:p>
            <a:r>
              <a:rPr lang="tr-TR" dirty="0" smtClean="0"/>
              <a:t>Her türden manipülasyonla </a:t>
            </a:r>
            <a:r>
              <a:rPr lang="tr-TR" b="1" dirty="0" smtClean="0"/>
              <a:t>resmi enflasyon </a:t>
            </a:r>
            <a:r>
              <a:rPr lang="tr-TR" dirty="0" smtClean="0"/>
              <a:t>oranları ancak % 10’un üzerinde seyrediyor. Hayat pahalılığı göstergeleri ise giderek kötüleşiyor.</a:t>
            </a:r>
          </a:p>
          <a:p>
            <a:r>
              <a:rPr lang="tr-TR" b="1" dirty="0" smtClean="0"/>
              <a:t>İşsizlik</a:t>
            </a:r>
            <a:r>
              <a:rPr lang="tr-TR" dirty="0" smtClean="0"/>
              <a:t> tüm zamanların zirvesini yaparken, çalışan yoksulluğu işçi sınıfının genel durumu haline geldi. 8 milyona yakın işsiz var. Her 2 gençten 1’i işsiz.</a:t>
            </a:r>
          </a:p>
          <a:p>
            <a:r>
              <a:rPr lang="tr-TR" dirty="0" smtClean="0"/>
              <a:t>İşi olanların işleri güvencesiz ve düşük ücretli. Sigortasız işçi sayısı 10 milyon 284 bin. </a:t>
            </a:r>
          </a:p>
        </p:txBody>
      </p:sp>
      <p:sp>
        <p:nvSpPr>
          <p:cNvPr id="4" name="Veri Yer Tutucusu 3"/>
          <p:cNvSpPr>
            <a:spLocks noGrp="1"/>
          </p:cNvSpPr>
          <p:nvPr>
            <p:ph type="dt" sz="half" idx="10"/>
          </p:nvPr>
        </p:nvSpPr>
        <p:spPr/>
        <p:txBody>
          <a:bodyPr/>
          <a:lstStyle/>
          <a:p>
            <a:fld id="{75DC1539-9B87-4B5F-AC25-6F0F734667CC}" type="datetime1">
              <a:rPr lang="tr-TR" smtClean="0"/>
              <a:t>16.01.2020</a:t>
            </a:fld>
            <a:endParaRPr lang="tr-TR"/>
          </a:p>
        </p:txBody>
      </p:sp>
      <p:sp>
        <p:nvSpPr>
          <p:cNvPr id="5" name="Altbilgi Yer Tutucusu 4"/>
          <p:cNvSpPr>
            <a:spLocks noGrp="1"/>
          </p:cNvSpPr>
          <p:nvPr>
            <p:ph type="ftr" sz="quarter" idx="11"/>
          </p:nvPr>
        </p:nvSpPr>
        <p:spPr/>
        <p:txBody>
          <a:bodyPr/>
          <a:lstStyle/>
          <a:p>
            <a:r>
              <a:rPr lang="tr-TR" smtClean="0"/>
              <a:t>Prof. Dr. Mustafa Durmuş</a:t>
            </a:r>
            <a:endParaRPr lang="tr-TR"/>
          </a:p>
        </p:txBody>
      </p:sp>
      <p:sp>
        <p:nvSpPr>
          <p:cNvPr id="6" name="Slayt Numarası Yer Tutucusu 5"/>
          <p:cNvSpPr>
            <a:spLocks noGrp="1"/>
          </p:cNvSpPr>
          <p:nvPr>
            <p:ph type="sldNum" sz="quarter" idx="12"/>
          </p:nvPr>
        </p:nvSpPr>
        <p:spPr/>
        <p:txBody>
          <a:bodyPr/>
          <a:lstStyle/>
          <a:p>
            <a:fld id="{B25B981A-F64B-4C9B-9C12-1BE9445E040E}" type="slidenum">
              <a:rPr lang="tr-TR" smtClean="0"/>
              <a:t>4</a:t>
            </a:fld>
            <a:endParaRPr lang="tr-TR"/>
          </a:p>
        </p:txBody>
      </p:sp>
    </p:spTree>
    <p:extLst>
      <p:ext uri="{BB962C8B-B14F-4D97-AF65-F5344CB8AC3E}">
        <p14:creationId xmlns:p14="http://schemas.microsoft.com/office/powerpoint/2010/main" val="26207784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Her ne kadar TÜİK bu yılın üçüncü çeyreğinde ekonominin binde 9 oranında büyüdüğünü açıklasa </a:t>
            </a:r>
            <a:r>
              <a:rPr lang="tr-TR" dirty="0" smtClean="0"/>
              <a:t>da, </a:t>
            </a:r>
            <a:r>
              <a:rPr lang="tr-TR" dirty="0"/>
              <a:t>bu büyümenin ağırlıklı olarak devletin nihai tüketim harcamalarındaki artıştan (yüzde 7,0) kaynaklandığı, sabit sermaye yatırımlarındaki düşüşün ise (yüzde - 12’6 oranında) devam ettiği, dolayısıyla da büyümenin sürdürülebilir olmadığı anlaşılıyor.   </a:t>
            </a:r>
          </a:p>
          <a:p>
            <a:r>
              <a:rPr lang="tr-TR" dirty="0"/>
              <a:t>Bu niteliğiyle ekonomik büyüme 2020’de hedeflendiği gibi yüzde 5 dahi olsa emekçi halkların işsizlik, hayat pahalılığı ve yoksulluk gibi sorunlarına çözüm getirmekten çok uzak. </a:t>
            </a:r>
            <a:endParaRPr lang="tr-TR" dirty="0" smtClean="0"/>
          </a:p>
          <a:p>
            <a:r>
              <a:rPr lang="tr-TR" dirty="0" smtClean="0"/>
              <a:t>Çünkü </a:t>
            </a:r>
            <a:r>
              <a:rPr lang="tr-TR" dirty="0"/>
              <a:t>böyle bir büyüme toplumsal sorunları gizlemeye yarayan bir araç olmaktan öte bir işleve sahip değil.</a:t>
            </a:r>
          </a:p>
          <a:p>
            <a:endParaRPr lang="tr-TR" dirty="0"/>
          </a:p>
        </p:txBody>
      </p:sp>
      <p:sp>
        <p:nvSpPr>
          <p:cNvPr id="4" name="Unvan 1"/>
          <p:cNvSpPr>
            <a:spLocks noGrp="1"/>
          </p:cNvSpPr>
          <p:nvPr>
            <p:ph type="title"/>
          </p:nvPr>
        </p:nvSpPr>
        <p:spPr/>
        <p:txBody>
          <a:bodyPr>
            <a:normAutofit/>
          </a:bodyPr>
          <a:lstStyle/>
          <a:p>
            <a:r>
              <a:rPr lang="tr-TR" sz="2400" b="1" dirty="0"/>
              <a:t>Türkiye ekonomisi son 40 yılın en derin </a:t>
            </a:r>
            <a:r>
              <a:rPr lang="tr-TR" sz="2400" b="1" dirty="0" smtClean="0"/>
              <a:t>krizlerinden </a:t>
            </a:r>
            <a:r>
              <a:rPr lang="tr-TR" sz="2400" b="1" dirty="0"/>
              <a:t>birini </a:t>
            </a:r>
            <a:r>
              <a:rPr lang="tr-TR" sz="2400" b="1" dirty="0" smtClean="0"/>
              <a:t>yaşıyor!</a:t>
            </a:r>
            <a:r>
              <a:rPr lang="tr-TR" sz="2400" dirty="0"/>
              <a:t/>
            </a:r>
            <a:br>
              <a:rPr lang="tr-TR" sz="2400" dirty="0"/>
            </a:br>
            <a:endParaRPr lang="tr-TR" sz="2400" dirty="0"/>
          </a:p>
        </p:txBody>
      </p:sp>
      <p:sp>
        <p:nvSpPr>
          <p:cNvPr id="5" name="Veri Yer Tutucusu 4"/>
          <p:cNvSpPr>
            <a:spLocks noGrp="1"/>
          </p:cNvSpPr>
          <p:nvPr>
            <p:ph type="dt" sz="half" idx="10"/>
          </p:nvPr>
        </p:nvSpPr>
        <p:spPr/>
        <p:txBody>
          <a:bodyPr/>
          <a:lstStyle/>
          <a:p>
            <a:fld id="{026FE7E4-EA23-4669-8821-151EAD4ED7FE}" type="datetime1">
              <a:rPr lang="tr-TR" smtClean="0"/>
              <a:t>16.01.2020</a:t>
            </a:fld>
            <a:endParaRPr lang="tr-TR"/>
          </a:p>
        </p:txBody>
      </p:sp>
      <p:sp>
        <p:nvSpPr>
          <p:cNvPr id="6" name="Altbilgi Yer Tutucusu 5"/>
          <p:cNvSpPr>
            <a:spLocks noGrp="1"/>
          </p:cNvSpPr>
          <p:nvPr>
            <p:ph type="ftr" sz="quarter" idx="11"/>
          </p:nvPr>
        </p:nvSpPr>
        <p:spPr/>
        <p:txBody>
          <a:bodyPr/>
          <a:lstStyle/>
          <a:p>
            <a:r>
              <a:rPr lang="tr-TR" smtClean="0"/>
              <a:t>Prof. Dr. Mustafa Durmuş</a:t>
            </a:r>
            <a:endParaRPr lang="tr-TR"/>
          </a:p>
        </p:txBody>
      </p:sp>
      <p:sp>
        <p:nvSpPr>
          <p:cNvPr id="7" name="Slayt Numarası Yer Tutucusu 6"/>
          <p:cNvSpPr>
            <a:spLocks noGrp="1"/>
          </p:cNvSpPr>
          <p:nvPr>
            <p:ph type="sldNum" sz="quarter" idx="12"/>
          </p:nvPr>
        </p:nvSpPr>
        <p:spPr/>
        <p:txBody>
          <a:bodyPr/>
          <a:lstStyle/>
          <a:p>
            <a:fld id="{5DC3654F-C8C9-45D7-92DD-F4BEC8912193}" type="slidenum">
              <a:rPr lang="tr-TR" smtClean="0"/>
              <a:t>5</a:t>
            </a:fld>
            <a:endParaRPr lang="tr-TR"/>
          </a:p>
        </p:txBody>
      </p:sp>
    </p:spTree>
    <p:extLst>
      <p:ext uri="{BB962C8B-B14F-4D97-AF65-F5344CB8AC3E}">
        <p14:creationId xmlns:p14="http://schemas.microsoft.com/office/powerpoint/2010/main" val="36792529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Unvan 1"/>
          <p:cNvSpPr>
            <a:spLocks noGrp="1"/>
          </p:cNvSpPr>
          <p:nvPr>
            <p:ph type="title"/>
          </p:nvPr>
        </p:nvSpPr>
        <p:spPr/>
        <p:txBody>
          <a:bodyPr>
            <a:noAutofit/>
          </a:bodyPr>
          <a:lstStyle/>
          <a:p>
            <a:r>
              <a:rPr lang="tr-TR" altLang="tr-TR" sz="2800" b="1" dirty="0"/>
              <a:t>Türkiye ekonomisini krize sokan 3 dinamik</a:t>
            </a:r>
            <a:r>
              <a:rPr lang="tr-TR" altLang="tr-TR" sz="2800" b="1" dirty="0" smtClean="0"/>
              <a:t>: Ekonomik- Jeopolitik-Politik</a:t>
            </a:r>
            <a:r>
              <a:rPr lang="tr-TR" altLang="tr-TR" sz="2800" b="1" dirty="0"/>
              <a:t/>
            </a:r>
            <a:br>
              <a:rPr lang="tr-TR" altLang="tr-TR" sz="2800" b="1" dirty="0"/>
            </a:br>
            <a:endParaRPr lang="tr-TR" altLang="tr-TR" sz="2800" b="1" dirty="0"/>
          </a:p>
        </p:txBody>
      </p:sp>
      <p:sp>
        <p:nvSpPr>
          <p:cNvPr id="129027" name="İçerik Yer Tutucusu 2"/>
          <p:cNvSpPr>
            <a:spLocks noGrp="1"/>
          </p:cNvSpPr>
          <p:nvPr>
            <p:ph idx="1"/>
          </p:nvPr>
        </p:nvSpPr>
        <p:spPr/>
        <p:txBody>
          <a:bodyPr>
            <a:normAutofit/>
          </a:bodyPr>
          <a:lstStyle/>
          <a:p>
            <a:r>
              <a:rPr lang="tr-TR" altLang="tr-TR" sz="2000" b="1" dirty="0" smtClean="0"/>
              <a:t>1. </a:t>
            </a:r>
            <a:r>
              <a:rPr lang="tr-TR" altLang="tr-TR" sz="2000" dirty="0"/>
              <a:t>Türkiye ekonomisinin emperyalist-kapitalist dünya sistemine </a:t>
            </a:r>
            <a:r>
              <a:rPr lang="tr-TR" altLang="tr-TR" sz="2000" b="1" dirty="0"/>
              <a:t>eklemlenme </a:t>
            </a:r>
            <a:r>
              <a:rPr lang="tr-TR" altLang="tr-TR" sz="2000" b="1" dirty="0" smtClean="0"/>
              <a:t>biçimi:  </a:t>
            </a:r>
            <a:r>
              <a:rPr lang="tr-TR" altLang="tr-TR" sz="2000" dirty="0" smtClean="0"/>
              <a:t>Türkiye </a:t>
            </a:r>
            <a:r>
              <a:rPr lang="tr-TR" altLang="tr-TR" sz="2000" dirty="0"/>
              <a:t>küresel sermaye hareketlerindeki büyük çaptaki dalgalanmaların, gidiş gelişlerin </a:t>
            </a:r>
            <a:r>
              <a:rPr lang="tr-TR" altLang="tr-TR" sz="2000" dirty="0" smtClean="0"/>
              <a:t>sonucunda </a:t>
            </a:r>
            <a:r>
              <a:rPr lang="tr-TR" altLang="tr-TR" sz="2000" dirty="0"/>
              <a:t>belirli aralıklarla krize giriyor</a:t>
            </a:r>
            <a:r>
              <a:rPr lang="tr-TR" altLang="tr-TR" sz="2000" dirty="0" smtClean="0"/>
              <a:t>.</a:t>
            </a:r>
          </a:p>
          <a:p>
            <a:r>
              <a:rPr lang="tr-TR" altLang="tr-TR" sz="2000" b="1" dirty="0" smtClean="0"/>
              <a:t>2. </a:t>
            </a:r>
            <a:r>
              <a:rPr lang="tr-TR" altLang="tr-TR" sz="2000" dirty="0" smtClean="0"/>
              <a:t>Çatışmasızlık sürecinin sona erdirilip </a:t>
            </a:r>
            <a:r>
              <a:rPr lang="tr-TR" altLang="tr-TR" sz="2000" b="1" dirty="0" smtClean="0"/>
              <a:t>Kürt sorununda savaş konseptine geri dönülmesi </a:t>
            </a:r>
            <a:r>
              <a:rPr lang="tr-TR" altLang="tr-TR" sz="2000" dirty="0" smtClean="0"/>
              <a:t>ve </a:t>
            </a:r>
            <a:r>
              <a:rPr lang="tr-TR" altLang="tr-TR" sz="2000" b="1" dirty="0" smtClean="0"/>
              <a:t>Suriye’deki savaşçı politikalar </a:t>
            </a:r>
            <a:r>
              <a:rPr lang="tr-TR" altLang="tr-TR" sz="2000" dirty="0" smtClean="0"/>
              <a:t>bütçe ve genel ekonomi üzerindeki etkileri aracılığıyla krizi tetikledi.</a:t>
            </a:r>
          </a:p>
          <a:p>
            <a:r>
              <a:rPr lang="tr-TR" altLang="tr-TR" sz="2000" b="1" dirty="0" smtClean="0"/>
              <a:t>3. FETÖ-AKP ittifakının çöküşüne neden olan politik kriz ve OHAL </a:t>
            </a:r>
            <a:r>
              <a:rPr lang="tr-TR" altLang="tr-TR" sz="2000" dirty="0"/>
              <a:t>s</a:t>
            </a:r>
            <a:r>
              <a:rPr lang="tr-TR" altLang="tr-TR" sz="2000" dirty="0" smtClean="0"/>
              <a:t>ermaye çıkışlarına, ekonomiye olan güven yitimine ve yatırımların durmasına yol açtı.</a:t>
            </a:r>
          </a:p>
          <a:p>
            <a:endParaRPr lang="tr-TR" altLang="tr-TR" sz="2000" b="1" dirty="0"/>
          </a:p>
          <a:p>
            <a:endParaRPr lang="tr-TR" altLang="tr-TR" sz="2000" dirty="0"/>
          </a:p>
          <a:p>
            <a:endParaRPr lang="tr-TR" altLang="tr-TR" sz="2000" dirty="0"/>
          </a:p>
          <a:p>
            <a:endParaRPr lang="tr-TR" altLang="tr-TR" sz="2000" dirty="0"/>
          </a:p>
        </p:txBody>
      </p:sp>
      <p:sp>
        <p:nvSpPr>
          <p:cNvPr id="2" name="Veri Yer Tutucusu 1"/>
          <p:cNvSpPr>
            <a:spLocks noGrp="1"/>
          </p:cNvSpPr>
          <p:nvPr>
            <p:ph type="dt" sz="half" idx="10"/>
          </p:nvPr>
        </p:nvSpPr>
        <p:spPr/>
        <p:txBody>
          <a:bodyPr/>
          <a:lstStyle/>
          <a:p>
            <a:fld id="{21AE680D-2228-4224-8D51-5F6C906C060F}" type="datetime1">
              <a:rPr lang="tr-TR" smtClean="0"/>
              <a:t>16.01.2020</a:t>
            </a:fld>
            <a:endParaRPr lang="tr-TR"/>
          </a:p>
        </p:txBody>
      </p:sp>
      <p:sp>
        <p:nvSpPr>
          <p:cNvPr id="3" name="Altbilgi Yer Tutucusu 2"/>
          <p:cNvSpPr>
            <a:spLocks noGrp="1"/>
          </p:cNvSpPr>
          <p:nvPr>
            <p:ph type="ftr" sz="quarter" idx="11"/>
          </p:nvPr>
        </p:nvSpPr>
        <p:spPr/>
        <p:txBody>
          <a:bodyPr/>
          <a:lstStyle/>
          <a:p>
            <a:r>
              <a:rPr lang="tr-TR" smtClean="0"/>
              <a:t>Prof. Dr. Mustafa Durmuş</a:t>
            </a:r>
            <a:endParaRPr lang="tr-TR"/>
          </a:p>
        </p:txBody>
      </p:sp>
      <p:sp>
        <p:nvSpPr>
          <p:cNvPr id="4" name="Slayt Numarası Yer Tutucusu 3"/>
          <p:cNvSpPr>
            <a:spLocks noGrp="1"/>
          </p:cNvSpPr>
          <p:nvPr>
            <p:ph type="sldNum" sz="quarter" idx="12"/>
          </p:nvPr>
        </p:nvSpPr>
        <p:spPr/>
        <p:txBody>
          <a:bodyPr/>
          <a:lstStyle/>
          <a:p>
            <a:fld id="{5DC3654F-C8C9-45D7-92DD-F4BEC8912193}" type="slidenum">
              <a:rPr lang="tr-TR" smtClean="0"/>
              <a:t>6</a:t>
            </a:fld>
            <a:endParaRPr lang="tr-TR"/>
          </a:p>
        </p:txBody>
      </p:sp>
    </p:spTree>
    <p:extLst>
      <p:ext uri="{BB962C8B-B14F-4D97-AF65-F5344CB8AC3E}">
        <p14:creationId xmlns:p14="http://schemas.microsoft.com/office/powerpoint/2010/main" val="22777809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İçerik Yer Tutucusu 1"/>
          <p:cNvSpPr>
            <a:spLocks noGrp="1"/>
          </p:cNvSpPr>
          <p:nvPr>
            <p:ph idx="1"/>
          </p:nvPr>
        </p:nvSpPr>
        <p:spPr/>
        <p:txBody>
          <a:bodyPr>
            <a:normAutofit fontScale="85000" lnSpcReduction="10000"/>
          </a:bodyPr>
          <a:lstStyle/>
          <a:p>
            <a:r>
              <a:rPr lang="tr-TR" altLang="tr-TR" sz="1600" b="1" dirty="0" smtClean="0"/>
              <a:t>Son üç yıldır </a:t>
            </a:r>
            <a:r>
              <a:rPr lang="tr-TR" altLang="tr-TR" sz="1600" dirty="0" smtClean="0"/>
              <a:t>(özellikle de son bir yıldır) bu göstergeler  çok kötüleşti.</a:t>
            </a:r>
          </a:p>
          <a:p>
            <a:r>
              <a:rPr lang="tr-TR" altLang="tr-TR" sz="2800" b="1" dirty="0" smtClean="0"/>
              <a:t>(i) Bütçe açığı:</a:t>
            </a:r>
          </a:p>
          <a:p>
            <a:r>
              <a:rPr lang="tr-TR" altLang="tr-TR" sz="1600" dirty="0" smtClean="0"/>
              <a:t>Sadece </a:t>
            </a:r>
            <a:r>
              <a:rPr lang="tr-TR" altLang="tr-TR" sz="1600" b="1" dirty="0"/>
              <a:t>bu yılın ilk 6 ayında </a:t>
            </a:r>
            <a:r>
              <a:rPr lang="tr-TR" altLang="tr-TR" sz="1600" dirty="0"/>
              <a:t>(-)78,6 </a:t>
            </a:r>
            <a:r>
              <a:rPr lang="tr-TR" altLang="tr-TR" sz="1600" dirty="0" smtClean="0"/>
              <a:t>Milyar TL’yi buldu ve daha </a:t>
            </a:r>
            <a:r>
              <a:rPr lang="tr-TR" altLang="tr-TR" sz="1600" dirty="0"/>
              <a:t>yılın yarısında), geçen yılkı toplam açığın yaklaşık yüzde 108’ine , </a:t>
            </a:r>
            <a:r>
              <a:rPr lang="tr-TR" altLang="tr-TR" sz="1600" b="1" dirty="0"/>
              <a:t>bu yılki hedef olan 80,6 </a:t>
            </a:r>
            <a:r>
              <a:rPr lang="tr-TR" altLang="tr-TR" sz="1600" b="1" dirty="0" smtClean="0"/>
              <a:t>Milyar TL’lik </a:t>
            </a:r>
            <a:r>
              <a:rPr lang="tr-TR" altLang="tr-TR" sz="1600" b="1" dirty="0"/>
              <a:t>açığın % 97.5’ine erişti. </a:t>
            </a:r>
            <a:endParaRPr lang="tr-TR" altLang="tr-TR" sz="1600" b="1" dirty="0" smtClean="0"/>
          </a:p>
          <a:p>
            <a:r>
              <a:rPr lang="tr-TR" altLang="tr-TR" sz="1600" b="1" dirty="0" smtClean="0"/>
              <a:t>2019 yılında toplam bütçe açığı (-) 123,7 milyar TL oldu. Geçen yıla göre bütçe açığındaki artış % 70’i buluyor.  Sadece Aralık ayındaki açık 30,8 Milyar TL oldu. </a:t>
            </a:r>
          </a:p>
          <a:p>
            <a:r>
              <a:rPr lang="tr-TR" altLang="tr-TR" sz="1600" b="1" dirty="0" smtClean="0"/>
              <a:t>Üstelik bu yılki İmar Affı gelirleri ve tek seferlik kamu gelirleri de kullanılarak bu rakamlara erişildi.</a:t>
            </a:r>
          </a:p>
          <a:p>
            <a:r>
              <a:rPr lang="tr-TR" altLang="tr-TR" sz="1600" b="1" dirty="0" smtClean="0"/>
              <a:t>2020 yılında bu açığın (-) 139 Milyar TL olması hedefleniyor. Ancak bu açığın çok daha fazla olması beklenmeli.</a:t>
            </a:r>
          </a:p>
          <a:p>
            <a:r>
              <a:rPr lang="tr-TR" altLang="tr-TR" sz="1600" b="1" dirty="0"/>
              <a:t>Tarihsel olarak en yüksek Faiz Dışı Açık (FDA) </a:t>
            </a:r>
            <a:r>
              <a:rPr lang="tr-TR" altLang="tr-TR" sz="1600" b="1" dirty="0" smtClean="0"/>
              <a:t>gerçekleşti</a:t>
            </a:r>
            <a:r>
              <a:rPr lang="tr-TR" altLang="tr-TR" sz="1600" b="1" dirty="0"/>
              <a:t>:</a:t>
            </a:r>
            <a:endParaRPr lang="tr-TR" altLang="tr-TR" sz="1600" b="1" dirty="0" smtClean="0"/>
          </a:p>
          <a:p>
            <a:r>
              <a:rPr lang="tr-TR" altLang="tr-TR" sz="1600" b="1" dirty="0"/>
              <a:t>2018 yılı Ocak-Aralık döneminde 1,1 </a:t>
            </a:r>
            <a:r>
              <a:rPr lang="tr-TR" altLang="tr-TR" sz="1600" b="1" dirty="0" smtClean="0"/>
              <a:t>Milyar </a:t>
            </a:r>
            <a:r>
              <a:rPr lang="tr-TR" altLang="tr-TR" sz="1600" b="1" dirty="0"/>
              <a:t>TL faiz dışı fazla verilmiş </a:t>
            </a:r>
            <a:r>
              <a:rPr lang="tr-TR" altLang="tr-TR" sz="1600" b="1" dirty="0" smtClean="0"/>
              <a:t>iken, </a:t>
            </a:r>
            <a:r>
              <a:rPr lang="tr-TR" altLang="tr-TR" sz="1600" b="1" dirty="0"/>
              <a:t>2019 yılı </a:t>
            </a:r>
            <a:r>
              <a:rPr lang="tr-TR" altLang="tr-TR" sz="1600" b="1" dirty="0" smtClean="0"/>
              <a:t>Ocak- Aralık </a:t>
            </a:r>
            <a:r>
              <a:rPr lang="tr-TR" altLang="tr-TR" sz="1600" b="1" dirty="0"/>
              <a:t>döneminde 23,8 </a:t>
            </a:r>
            <a:r>
              <a:rPr lang="tr-TR" altLang="tr-TR" sz="1600" b="1" dirty="0" smtClean="0"/>
              <a:t>Milyar </a:t>
            </a:r>
            <a:r>
              <a:rPr lang="tr-TR" altLang="tr-TR" sz="1600" b="1" dirty="0"/>
              <a:t>TL faiz dışı açık </a:t>
            </a:r>
            <a:r>
              <a:rPr lang="tr-TR" altLang="tr-TR" sz="1600" b="1" dirty="0" smtClean="0"/>
              <a:t>verildi. </a:t>
            </a:r>
          </a:p>
          <a:p>
            <a:r>
              <a:rPr lang="tr-TR" altLang="tr-TR" sz="1600" b="1" dirty="0" smtClean="0"/>
              <a:t>Bu 25 kata yakın bir artış anlamına geliyor.</a:t>
            </a:r>
            <a:endParaRPr lang="tr-TR" altLang="tr-TR" sz="1600" b="1" dirty="0"/>
          </a:p>
          <a:p>
            <a:endParaRPr lang="tr-TR" altLang="tr-TR" sz="1400" dirty="0" smtClean="0"/>
          </a:p>
          <a:p>
            <a:endParaRPr lang="tr-TR" altLang="tr-TR" sz="1600" dirty="0" smtClean="0"/>
          </a:p>
          <a:p>
            <a:endParaRPr lang="tr-TR" altLang="tr-TR" sz="1600" dirty="0"/>
          </a:p>
          <a:p>
            <a:endParaRPr lang="tr-TR" altLang="tr-TR" sz="1600" dirty="0" smtClean="0"/>
          </a:p>
          <a:p>
            <a:endParaRPr lang="tr-TR" altLang="tr-TR" sz="1600" dirty="0"/>
          </a:p>
          <a:p>
            <a:endParaRPr lang="tr-TR" altLang="tr-TR" sz="1600" dirty="0"/>
          </a:p>
          <a:p>
            <a:endParaRPr lang="tr-TR" altLang="tr-TR" sz="1600" dirty="0"/>
          </a:p>
          <a:p>
            <a:endParaRPr lang="tr-TR" altLang="tr-TR" sz="1600" dirty="0"/>
          </a:p>
          <a:p>
            <a:endParaRPr lang="tr-TR" altLang="tr-TR" sz="2400" dirty="0" smtClean="0"/>
          </a:p>
        </p:txBody>
      </p:sp>
      <p:sp>
        <p:nvSpPr>
          <p:cNvPr id="288771" name="Altbilgi Yer Tutucusu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r>
              <a:rPr lang="tr-TR" altLang="tr-TR" smtClean="0">
                <a:solidFill>
                  <a:schemeClr val="tx2"/>
                </a:solidFill>
              </a:rPr>
              <a:t>Prof. Dr. Mustafa Durmuş</a:t>
            </a:r>
          </a:p>
        </p:txBody>
      </p:sp>
      <p:sp>
        <p:nvSpPr>
          <p:cNvPr id="288772"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fld id="{3BEA93CB-7C20-4AB7-BC48-76B8337AABA8}" type="slidenum">
              <a:rPr lang="tr-TR" altLang="tr-TR" smtClean="0">
                <a:solidFill>
                  <a:schemeClr val="tx2"/>
                </a:solidFill>
              </a:rPr>
              <a:pPr/>
              <a:t>7</a:t>
            </a:fld>
            <a:endParaRPr lang="tr-TR" altLang="tr-TR" smtClean="0">
              <a:solidFill>
                <a:schemeClr val="tx2"/>
              </a:solidFill>
            </a:endParaRPr>
          </a:p>
        </p:txBody>
      </p:sp>
      <p:sp>
        <p:nvSpPr>
          <p:cNvPr id="6" name="Unvan 1"/>
          <p:cNvSpPr>
            <a:spLocks noGrp="1"/>
          </p:cNvSpPr>
          <p:nvPr>
            <p:ph type="title"/>
          </p:nvPr>
        </p:nvSpPr>
        <p:spPr>
          <a:xfrm>
            <a:off x="2592925" y="512462"/>
            <a:ext cx="8911687" cy="1280890"/>
          </a:xfrm>
        </p:spPr>
        <p:txBody>
          <a:bodyPr>
            <a:normAutofit/>
          </a:bodyPr>
          <a:lstStyle/>
          <a:p>
            <a:r>
              <a:rPr lang="tr-TR" altLang="tr-TR" sz="2400" b="1" dirty="0"/>
              <a:t>Devletin mali krizinin </a:t>
            </a:r>
            <a:r>
              <a:rPr lang="tr-TR" altLang="tr-TR" sz="2400" b="1" dirty="0" smtClean="0"/>
              <a:t>3 göstergesi</a:t>
            </a:r>
            <a:r>
              <a:rPr lang="tr-TR" altLang="tr-TR" sz="2400" b="1" dirty="0"/>
              <a:t>: Bütçe açığı, Hazine nakit açığı ve </a:t>
            </a:r>
            <a:r>
              <a:rPr lang="tr-TR" altLang="tr-TR" sz="2400" b="1" dirty="0" smtClean="0"/>
              <a:t>Devlet </a:t>
            </a:r>
            <a:r>
              <a:rPr lang="tr-TR" altLang="tr-TR" sz="2400" b="1" dirty="0"/>
              <a:t>borçlanmasının önlenemeyen </a:t>
            </a:r>
            <a:r>
              <a:rPr lang="tr-TR" altLang="tr-TR" sz="2400" b="1" dirty="0" smtClean="0"/>
              <a:t>yükselişi…</a:t>
            </a:r>
            <a:endParaRPr lang="tr-TR" altLang="tr-TR" sz="2400" b="1" dirty="0"/>
          </a:p>
        </p:txBody>
      </p:sp>
      <p:sp>
        <p:nvSpPr>
          <p:cNvPr id="2" name="Veri Yer Tutucusu 1"/>
          <p:cNvSpPr>
            <a:spLocks noGrp="1"/>
          </p:cNvSpPr>
          <p:nvPr>
            <p:ph type="dt" sz="half" idx="10"/>
          </p:nvPr>
        </p:nvSpPr>
        <p:spPr/>
        <p:txBody>
          <a:bodyPr/>
          <a:lstStyle/>
          <a:p>
            <a:fld id="{321CF427-36F5-450B-8FD4-9975B1E967F9}" type="datetime1">
              <a:rPr lang="tr-TR" smtClean="0"/>
              <a:t>16.01.2020</a:t>
            </a:fld>
            <a:endParaRPr lang="tr-TR"/>
          </a:p>
        </p:txBody>
      </p:sp>
    </p:spTree>
    <p:extLst>
      <p:ext uri="{BB962C8B-B14F-4D97-AF65-F5344CB8AC3E}">
        <p14:creationId xmlns:p14="http://schemas.microsoft.com/office/powerpoint/2010/main" val="5767404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sz="2000" dirty="0" smtClean="0"/>
              <a:t>Bu </a:t>
            </a:r>
            <a:r>
              <a:rPr lang="tr-TR" sz="2000" dirty="0"/>
              <a:t>açığın hızla büyümesi devletin yapısal bir mali kriz (dolayısıyla borçlanma yönündeki baskı) içinde olduğuna işaret ediyor.</a:t>
            </a:r>
          </a:p>
          <a:p>
            <a:r>
              <a:rPr lang="tr-TR" sz="2000" dirty="0"/>
              <a:t>Artık sorun sadece yüksek faiz ödemeleri değil çünkü faiz ödemeleri düşüldükten sonra dahi bütçe çok ciddi açık veriyor. </a:t>
            </a:r>
            <a:endParaRPr lang="tr-TR" sz="2000" dirty="0" smtClean="0"/>
          </a:p>
          <a:p>
            <a:r>
              <a:rPr lang="tr-TR" sz="2000" dirty="0" smtClean="0"/>
              <a:t>Bu </a:t>
            </a:r>
            <a:r>
              <a:rPr lang="tr-TR" sz="2000" dirty="0"/>
              <a:t>da devlet maliyesinin dengesizliğine neden olan bazı yapısal faktörlerin devrede olduğunu gösteriyor.</a:t>
            </a:r>
          </a:p>
          <a:p>
            <a:r>
              <a:rPr lang="tr-TR" sz="2000" dirty="0"/>
              <a:t>Devlet harcamalardaki artış bütçe gelirlerindeki artışın bir buçuk katı, vergi gelirlerindeki artışın ise 4 katından fazla oldu.</a:t>
            </a:r>
          </a:p>
          <a:p>
            <a:endParaRPr lang="tr-TR" dirty="0"/>
          </a:p>
          <a:p>
            <a:endParaRPr lang="tr-TR" dirty="0"/>
          </a:p>
        </p:txBody>
      </p:sp>
      <p:sp>
        <p:nvSpPr>
          <p:cNvPr id="4" name="Veri Yer Tutucusu 3"/>
          <p:cNvSpPr>
            <a:spLocks noGrp="1"/>
          </p:cNvSpPr>
          <p:nvPr>
            <p:ph type="dt" sz="half" idx="10"/>
          </p:nvPr>
        </p:nvSpPr>
        <p:spPr/>
        <p:txBody>
          <a:bodyPr/>
          <a:lstStyle/>
          <a:p>
            <a:fld id="{717A7F10-5EBD-4F06-B65B-ECACE761BF5F}" type="datetime1">
              <a:rPr lang="tr-TR" smtClean="0"/>
              <a:t>16.01.2020</a:t>
            </a:fld>
            <a:endParaRPr lang="tr-TR"/>
          </a:p>
        </p:txBody>
      </p:sp>
      <p:sp>
        <p:nvSpPr>
          <p:cNvPr id="5" name="Altbilgi Yer Tutucusu 4"/>
          <p:cNvSpPr>
            <a:spLocks noGrp="1"/>
          </p:cNvSpPr>
          <p:nvPr>
            <p:ph type="ftr" sz="quarter" idx="11"/>
          </p:nvPr>
        </p:nvSpPr>
        <p:spPr/>
        <p:txBody>
          <a:bodyPr/>
          <a:lstStyle/>
          <a:p>
            <a:r>
              <a:rPr lang="tr-TR" smtClean="0"/>
              <a:t>Prof. Dr. Mustafa Durmuş</a:t>
            </a:r>
            <a:endParaRPr lang="tr-TR"/>
          </a:p>
        </p:txBody>
      </p:sp>
      <p:sp>
        <p:nvSpPr>
          <p:cNvPr id="6" name="Slayt Numarası Yer Tutucusu 5"/>
          <p:cNvSpPr>
            <a:spLocks noGrp="1"/>
          </p:cNvSpPr>
          <p:nvPr>
            <p:ph type="sldNum" sz="quarter" idx="12"/>
          </p:nvPr>
        </p:nvSpPr>
        <p:spPr/>
        <p:txBody>
          <a:bodyPr/>
          <a:lstStyle/>
          <a:p>
            <a:fld id="{5DC3654F-C8C9-45D7-92DD-F4BEC8912193}" type="slidenum">
              <a:rPr lang="tr-TR" smtClean="0"/>
              <a:t>8</a:t>
            </a:fld>
            <a:endParaRPr lang="tr-TR"/>
          </a:p>
        </p:txBody>
      </p:sp>
      <p:sp>
        <p:nvSpPr>
          <p:cNvPr id="7" name="Unvan 1"/>
          <p:cNvSpPr>
            <a:spLocks noGrp="1"/>
          </p:cNvSpPr>
          <p:nvPr>
            <p:ph type="title"/>
          </p:nvPr>
        </p:nvSpPr>
        <p:spPr/>
        <p:txBody>
          <a:bodyPr/>
          <a:lstStyle/>
          <a:p>
            <a:r>
              <a:rPr lang="tr-TR" altLang="tr-TR" sz="2400" b="1" dirty="0"/>
              <a:t>Devletin mali krizinin </a:t>
            </a:r>
            <a:r>
              <a:rPr lang="tr-TR" altLang="tr-TR" sz="2400" b="1" dirty="0" smtClean="0"/>
              <a:t>3 göstergesi</a:t>
            </a:r>
            <a:r>
              <a:rPr lang="tr-TR" altLang="tr-TR" sz="2400" b="1" dirty="0"/>
              <a:t>: Bütçe açığı, Hazine nakit açığı ve </a:t>
            </a:r>
            <a:r>
              <a:rPr lang="tr-TR" altLang="tr-TR" sz="2400" b="1" dirty="0" smtClean="0"/>
              <a:t>Devlet </a:t>
            </a:r>
            <a:r>
              <a:rPr lang="tr-TR" altLang="tr-TR" sz="2400" b="1" dirty="0"/>
              <a:t>borçlanmasının önlenemeyen </a:t>
            </a:r>
            <a:r>
              <a:rPr lang="tr-TR" altLang="tr-TR" sz="2400" b="1" dirty="0" smtClean="0"/>
              <a:t>yükselişi…</a:t>
            </a:r>
            <a:endParaRPr lang="tr-TR" altLang="tr-TR" sz="2400" b="1" dirty="0"/>
          </a:p>
        </p:txBody>
      </p:sp>
    </p:spTree>
    <p:extLst>
      <p:ext uri="{BB962C8B-B14F-4D97-AF65-F5344CB8AC3E}">
        <p14:creationId xmlns:p14="http://schemas.microsoft.com/office/powerpoint/2010/main" val="40355941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6" name="İçerik Yer Tutucusu 1"/>
          <p:cNvSpPr>
            <a:spLocks noGrp="1"/>
          </p:cNvSpPr>
          <p:nvPr>
            <p:ph idx="1"/>
          </p:nvPr>
        </p:nvSpPr>
        <p:spPr/>
        <p:txBody>
          <a:bodyPr>
            <a:normAutofit/>
          </a:bodyPr>
          <a:lstStyle/>
          <a:p>
            <a:r>
              <a:rPr lang="tr-TR" altLang="tr-TR" sz="2000" dirty="0" smtClean="0"/>
              <a:t>Bir yandan </a:t>
            </a:r>
            <a:r>
              <a:rPr lang="tr-TR" altLang="tr-TR" sz="2000" b="1" dirty="0" smtClean="0"/>
              <a:t>faiz ödemeleri</a:t>
            </a:r>
            <a:r>
              <a:rPr lang="tr-TR" altLang="tr-TR" sz="2000" dirty="0" smtClean="0"/>
              <a:t>, diğer yandan </a:t>
            </a:r>
            <a:r>
              <a:rPr lang="tr-TR" altLang="tr-TR" sz="2000" b="1" dirty="0" smtClean="0"/>
              <a:t>sermaye destekleri </a:t>
            </a:r>
            <a:r>
              <a:rPr lang="tr-TR" altLang="tr-TR" sz="2000" dirty="0" smtClean="0"/>
              <a:t>şeklindeki harcamalar  ve </a:t>
            </a:r>
            <a:r>
              <a:rPr lang="tr-TR" altLang="tr-TR" sz="2000" b="1" dirty="0" smtClean="0"/>
              <a:t>şirket kurtarmaları için yapılan harcamalar </a:t>
            </a:r>
            <a:r>
              <a:rPr lang="tr-TR" altLang="tr-TR" sz="2000" dirty="0" smtClean="0"/>
              <a:t>arttı. </a:t>
            </a:r>
          </a:p>
          <a:p>
            <a:r>
              <a:rPr lang="tr-TR" altLang="tr-TR" sz="2000" b="1" dirty="0" smtClean="0"/>
              <a:t>Faiz ödemeleri: </a:t>
            </a:r>
          </a:p>
          <a:p>
            <a:r>
              <a:rPr lang="tr-TR" altLang="tr-TR" sz="2000" b="1" dirty="0" smtClean="0"/>
              <a:t>2017: 57 Milyar TL; </a:t>
            </a:r>
          </a:p>
          <a:p>
            <a:r>
              <a:rPr lang="tr-TR" altLang="tr-TR" sz="2000" b="1" dirty="0" smtClean="0"/>
              <a:t>2018: 74 Milyar TL; </a:t>
            </a:r>
          </a:p>
          <a:p>
            <a:r>
              <a:rPr lang="tr-TR" altLang="tr-TR" sz="2000" b="1" dirty="0" smtClean="0"/>
              <a:t>2019: 99,9 Milyar TL (bir yılda % 35 artış); </a:t>
            </a:r>
          </a:p>
          <a:p>
            <a:r>
              <a:rPr lang="tr-TR" altLang="tr-TR" sz="2000" b="1" dirty="0" smtClean="0"/>
              <a:t>2020: 139 Milyar TL.(öngörü)</a:t>
            </a:r>
          </a:p>
        </p:txBody>
      </p:sp>
      <p:sp>
        <p:nvSpPr>
          <p:cNvPr id="292867" name="Altbilgi Yer Tutucusu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r>
              <a:rPr lang="tr-TR" altLang="tr-TR" smtClean="0">
                <a:solidFill>
                  <a:schemeClr val="tx2"/>
                </a:solidFill>
              </a:rPr>
              <a:t>Prof. Dr. Mustafa Durmuş</a:t>
            </a:r>
          </a:p>
        </p:txBody>
      </p:sp>
      <p:sp>
        <p:nvSpPr>
          <p:cNvPr id="292868"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fld id="{BB76D3B6-5C88-470A-8189-D8D27F545A88}" type="slidenum">
              <a:rPr lang="tr-TR" altLang="tr-TR" smtClean="0">
                <a:solidFill>
                  <a:schemeClr val="tx2"/>
                </a:solidFill>
              </a:rPr>
              <a:pPr/>
              <a:t>9</a:t>
            </a:fld>
            <a:endParaRPr lang="tr-TR" altLang="tr-TR" smtClean="0">
              <a:solidFill>
                <a:schemeClr val="tx2"/>
              </a:solidFill>
            </a:endParaRPr>
          </a:p>
        </p:txBody>
      </p:sp>
      <p:sp>
        <p:nvSpPr>
          <p:cNvPr id="7" name="Unvan 1"/>
          <p:cNvSpPr>
            <a:spLocks noGrp="1"/>
          </p:cNvSpPr>
          <p:nvPr>
            <p:ph type="title"/>
          </p:nvPr>
        </p:nvSpPr>
        <p:spPr/>
        <p:txBody>
          <a:bodyPr>
            <a:normAutofit/>
          </a:bodyPr>
          <a:lstStyle/>
          <a:p>
            <a:r>
              <a:rPr lang="tr-TR" altLang="tr-TR" sz="2400" b="1" dirty="0"/>
              <a:t>Devletin mali krizinin </a:t>
            </a:r>
            <a:r>
              <a:rPr lang="tr-TR" altLang="tr-TR" sz="2400" b="1" dirty="0" smtClean="0"/>
              <a:t>3 göstergesi</a:t>
            </a:r>
            <a:r>
              <a:rPr lang="tr-TR" altLang="tr-TR" sz="2400" b="1" dirty="0"/>
              <a:t>: Bütçe açığı, Hazine nakit açığı ve </a:t>
            </a:r>
            <a:r>
              <a:rPr lang="tr-TR" altLang="tr-TR" sz="2400" b="1" dirty="0" smtClean="0"/>
              <a:t>Devlet </a:t>
            </a:r>
            <a:r>
              <a:rPr lang="tr-TR" altLang="tr-TR" sz="2400" b="1" dirty="0"/>
              <a:t>borçlanmasının önlenemeyen </a:t>
            </a:r>
            <a:r>
              <a:rPr lang="tr-TR" altLang="tr-TR" sz="2400" b="1" dirty="0" smtClean="0"/>
              <a:t>yükselişi…</a:t>
            </a:r>
            <a:endParaRPr lang="tr-TR" altLang="tr-TR" sz="2400" b="1" dirty="0"/>
          </a:p>
        </p:txBody>
      </p:sp>
      <p:sp>
        <p:nvSpPr>
          <p:cNvPr id="2" name="Veri Yer Tutucusu 1"/>
          <p:cNvSpPr>
            <a:spLocks noGrp="1"/>
          </p:cNvSpPr>
          <p:nvPr>
            <p:ph type="dt" sz="half" idx="10"/>
          </p:nvPr>
        </p:nvSpPr>
        <p:spPr/>
        <p:txBody>
          <a:bodyPr/>
          <a:lstStyle/>
          <a:p>
            <a:fld id="{77CA7007-6AE9-4C0A-905D-3A9F174B6C15}" type="datetime1">
              <a:rPr lang="tr-TR" smtClean="0"/>
              <a:t>16.01.2020</a:t>
            </a:fld>
            <a:endParaRPr lang="tr-TR"/>
          </a:p>
        </p:txBody>
      </p:sp>
    </p:spTree>
    <p:extLst>
      <p:ext uri="{BB962C8B-B14F-4D97-AF65-F5344CB8AC3E}">
        <p14:creationId xmlns:p14="http://schemas.microsoft.com/office/powerpoint/2010/main" val="951496474"/>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172</TotalTime>
  <Words>3736</Words>
  <Application>Microsoft Office PowerPoint</Application>
  <PresentationFormat>Geniş ekran</PresentationFormat>
  <Paragraphs>296</Paragraphs>
  <Slides>33</Slides>
  <Notes>2</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33</vt:i4>
      </vt:variant>
    </vt:vector>
  </HeadingPairs>
  <TitlesOfParts>
    <vt:vector size="38" baseType="lpstr">
      <vt:lpstr>Arial</vt:lpstr>
      <vt:lpstr>Calibri</vt:lpstr>
      <vt:lpstr>Century Gothic</vt:lpstr>
      <vt:lpstr>Wingdings 3</vt:lpstr>
      <vt:lpstr>Duman</vt:lpstr>
      <vt:lpstr>DEVLETİN MALİ KRİZİ, BÜTÇE HAKKI VE 2020 BÜTÇESİ Prof. Dr. Mustafa Durmuş </vt:lpstr>
      <vt:lpstr>Kapitalizmin krizlerine neo-liberalizm de çare olamadı ve ideolojik ve politik olarak hızla hegemonya kaybetmeye başladı! </vt:lpstr>
      <vt:lpstr>Gelir ve servet eşitsizliği ve yoksulluk arttı, iklim krizi derinleşiyor,  otoriter rejimler işbaşında… </vt:lpstr>
      <vt:lpstr>Türkiye ekonomisi son 40 yılın en derin krizlerinden birini yaşıyor! KRİZ BİÇİM DEĞİŞTİREREK SÜRÜYOR… </vt:lpstr>
      <vt:lpstr>Türkiye ekonomisi son 40 yılın en derin krizlerinden birini yaşıyor! </vt:lpstr>
      <vt:lpstr>Türkiye ekonomisini krize sokan 3 dinamik: Ekonomik- Jeopolitik-Politik </vt:lpstr>
      <vt:lpstr>Devletin mali krizinin 3 göstergesi: Bütçe açığı, Hazine nakit açığı ve Devlet borçlanmasının önlenemeyen yükselişi…</vt:lpstr>
      <vt:lpstr>Devletin mali krizinin 3 göstergesi: Bütçe açığı, Hazine nakit açığı ve Devlet borçlanmasının önlenemeyen yükselişi…</vt:lpstr>
      <vt:lpstr>Devletin mali krizinin 3 göstergesi: Bütçe açığı, Hazine nakit açığı ve Devlet borçlanmasının önlenemeyen yükselişi…</vt:lpstr>
      <vt:lpstr>Devletin mali krizinin 3 göstergesi: Bütçe açığı, Hazine nakit açığı ve Devlet borçlanmasının önlenemeyen yükselişi…</vt:lpstr>
      <vt:lpstr>Devletin mali krizinin 3 göstergesi: Bütçe açığı, Hazine nakit açığı ve Devlet borçlanmasının önlenemeyen yükselişi…</vt:lpstr>
      <vt:lpstr>Devletin mali krizinin 3 göstergesi: Bütçe açığı, Hazine nakit açığı ve Devlet borçlanmasının önlenemeyen yükselişi…</vt:lpstr>
      <vt:lpstr>2020 Bütçesi</vt:lpstr>
      <vt:lpstr>1,1 Trilyon liralık bir bütçe…</vt:lpstr>
      <vt:lpstr>1,1 Trilyon liralık bir bütçe…</vt:lpstr>
      <vt:lpstr>PowerPoint Sunusu</vt:lpstr>
      <vt:lpstr> 2020 Yılı MYB Resmi Öngörüleri: Gelirler: ÖTV+KDV + Damga Vergisi + Harçlar= % 70</vt:lpstr>
      <vt:lpstr>Bütçe Hakkı ortadan kalktı</vt:lpstr>
      <vt:lpstr>Özgürce ifade, basın ve örgütlenme hakkını savunmak  ve Enflasyon Vergisine karşı çıkmak bütçe hakkının gereği </vt:lpstr>
      <vt:lpstr>Türkiye’nin durumu: Bütçe Hakkında sıfır çektik… Bütçe Şeffaflığı (bilgi paylaşımı): 58 puan; Bütçe Denetimi: 59 puan; Bütçe Kararlarına Halkın Katılımı: 0 puan! </vt:lpstr>
      <vt:lpstr>Halkın bütçe süreçlerinden dışlanması yapılan harcamaların ve toplanan vergilerin denetlenmesi sırasında da ortaya çıkıyor ! Bütçe Hakkını yok eden  faktörler: </vt:lpstr>
      <vt:lpstr>2020 Bütçesi gelirleri yönünden son derece adaletsiz bir bütçe</vt:lpstr>
      <vt:lpstr> 2020 Yılında halka yeni vergiler ve yeni yükler geliyor!</vt:lpstr>
      <vt:lpstr> 2020 Yılında halka yeni vergiler ve yeni yükler geliyor!</vt:lpstr>
      <vt:lpstr>Vergileme politik bir tercih</vt:lpstr>
      <vt:lpstr>Vergileme – Barış İlişkisi</vt:lpstr>
      <vt:lpstr>Magna Carta: «Kral daha az savaşsın ...»</vt:lpstr>
      <vt:lpstr>SONUÇ: ÖĞRENMELİ, TEŞHİR ETMELİ, DİRENMELİ VE YENİDEN İNŞA İÇİN MÜCADELE ETMELİYİZ !</vt:lpstr>
      <vt:lpstr>ÖĞRENMELİ, TEŞHİR ETMELİ, DİRENMELİ VE YENİDEN İNŞA İÇİN MÜCADELE ETMELİYİZ </vt:lpstr>
      <vt:lpstr>ÖĞRENMELİ, TEŞHİR ETMELİ, DİRENMELİ VE YENİDEN İNŞA İÇİN MÜCADELE ETMELİYİZ </vt:lpstr>
      <vt:lpstr>ÖĞRENMELİ, TEŞHİR ETMELİ, DİRENMELİ VE YENİDEN İNŞA İÇİN MÜCADELE ETMELİYİZ </vt:lpstr>
      <vt:lpstr>ÖĞRENMELİ, TEŞHİR ETMELİ, DİRENMELİ VE YENİDEN İNŞA İÇİN MÜCADELE ETMELİYİZ </vt:lpstr>
      <vt:lpstr>ÖĞRENMELİ, TEŞHİR ETMELİ, DİRENMELİ VE YENİDEN İNŞA İÇİN MÜCADELE ETMELİYİZ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DEVLETİN MALİ KRİZİ, BÜTÇE HAKKI VE 2020 BÜTÇESİ Prof. Dr. Mustafa Durmuş</dc:title>
  <dc:creator>Asus</dc:creator>
  <cp:lastModifiedBy>Asus</cp:lastModifiedBy>
  <cp:revision>29</cp:revision>
  <cp:lastPrinted>2019-12-06T18:31:36Z</cp:lastPrinted>
  <dcterms:created xsi:type="dcterms:W3CDTF">2019-11-29T13:12:16Z</dcterms:created>
  <dcterms:modified xsi:type="dcterms:W3CDTF">2020-01-16T13:56:32Z</dcterms:modified>
</cp:coreProperties>
</file>